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91" r:id="rId1"/>
  </p:sldMasterIdLst>
  <p:sldIdLst>
    <p:sldId id="256" r:id="rId2"/>
    <p:sldId id="288" r:id="rId3"/>
    <p:sldId id="289" r:id="rId4"/>
    <p:sldId id="257" r:id="rId5"/>
    <p:sldId id="286" r:id="rId6"/>
    <p:sldId id="259" r:id="rId7"/>
    <p:sldId id="287" r:id="rId8"/>
    <p:sldId id="258" r:id="rId9"/>
    <p:sldId id="260" r:id="rId10"/>
    <p:sldId id="263" r:id="rId11"/>
    <p:sldId id="268" r:id="rId12"/>
    <p:sldId id="284" r:id="rId13"/>
    <p:sldId id="285" r:id="rId14"/>
    <p:sldId id="283" r:id="rId15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C9C"/>
    <a:srgbClr val="2F4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8847</c:v>
                </c:pt>
                <c:pt idx="1">
                  <c:v>9318</c:v>
                </c:pt>
                <c:pt idx="2">
                  <c:v>9868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5322.87</c:v>
                </c:pt>
                <c:pt idx="1">
                  <c:v>7488.73</c:v>
                </c:pt>
                <c:pt idx="2">
                  <c:v>7853.19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5864</c:v>
                </c:pt>
                <c:pt idx="1">
                  <c:v>6270</c:v>
                </c:pt>
                <c:pt idx="2">
                  <c:v>6782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703232"/>
        <c:axId val="32704768"/>
      </c:barChart>
      <c:catAx>
        <c:axId val="3270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04768"/>
        <c:crosses val="autoZero"/>
        <c:auto val="1"/>
        <c:lblAlgn val="ctr"/>
        <c:lblOffset val="100"/>
        <c:noMultiLvlLbl val="0"/>
      </c:catAx>
      <c:valAx>
        <c:axId val="32704768"/>
        <c:scaling>
          <c:orientation val="minMax"/>
          <c:max val="100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03232"/>
        <c:crosses val="autoZero"/>
        <c:crossBetween val="between"/>
        <c:majorUnit val="2000"/>
        <c:minorUnit val="1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99048556430452E-2"/>
          <c:y val="3.7499999999999999E-2"/>
          <c:w val="0.85196145013123359"/>
          <c:h val="0.670004429133858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бюджетам муниципальных районов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72474.100000000006</c:v>
                </c:pt>
                <c:pt idx="1">
                  <c:v>71919.5</c:v>
                </c:pt>
                <c:pt idx="2">
                  <c:v>71919.5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бюджетам муниципальных районов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30214.400000000001</c:v>
                </c:pt>
                <c:pt idx="1">
                  <c:v>28588.799999999999</c:v>
                </c:pt>
                <c:pt idx="2">
                  <c:v>27536.2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 бюджетам муниципальных районов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240268.1</c:v>
                </c:pt>
                <c:pt idx="1">
                  <c:v>238329.60000000001</c:v>
                </c:pt>
                <c:pt idx="2">
                  <c:v>237107.8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0504960"/>
        <c:axId val="150506496"/>
      </c:barChart>
      <c:catAx>
        <c:axId val="15050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506496"/>
        <c:crosses val="autoZero"/>
        <c:auto val="1"/>
        <c:lblAlgn val="ctr"/>
        <c:lblOffset val="100"/>
        <c:noMultiLvlLbl val="0"/>
      </c:catAx>
      <c:valAx>
        <c:axId val="150506496"/>
        <c:scaling>
          <c:orientation val="minMax"/>
          <c:max val="265000"/>
          <c:min val="25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504960"/>
        <c:crosses val="autoZero"/>
        <c:crossBetween val="between"/>
        <c:majorUnit val="450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66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4920" y="2085441"/>
            <a:ext cx="3659504" cy="4106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206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57698" y="2085441"/>
            <a:ext cx="3659504" cy="4106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206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66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264948" y="1955800"/>
            <a:ext cx="7025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35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БЮДЖЕТ </a:t>
            </a:r>
            <a:r>
              <a:rPr sz="4000" b="1" spc="-114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ДЛЯ</a:t>
            </a:r>
            <a:r>
              <a:rPr sz="4000" b="1" spc="-295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4000" b="1" spc="-295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sz="4000" b="1" spc="-114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ГРАЖДАН</a:t>
            </a:r>
            <a:endParaRPr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97852" y="3429000"/>
            <a:ext cx="6559199" cy="1704954"/>
          </a:xfrm>
          <a:prstGeom prst="rect">
            <a:avLst/>
          </a:prstGeom>
          <a:gradFill flip="none" rotWithShape="1">
            <a:gsLst>
              <a:gs pos="0">
                <a:srgbClr val="6C9C9C">
                  <a:tint val="66000"/>
                  <a:satMod val="160000"/>
                </a:srgbClr>
              </a:gs>
              <a:gs pos="50000">
                <a:srgbClr val="6C9C9C">
                  <a:tint val="44500"/>
                  <a:satMod val="160000"/>
                </a:srgbClr>
              </a:gs>
              <a:gs pos="100000">
                <a:srgbClr val="6C9C9C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2F4847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lang="ru-RU" sz="2200" b="1" spc="-150" dirty="0" smtClean="0">
                <a:solidFill>
                  <a:srgbClr val="2F4847"/>
                </a:solidFill>
                <a:latin typeface="+mj-lt"/>
                <a:cs typeface="Trebuchet MS"/>
              </a:rPr>
              <a:t>К </a:t>
            </a:r>
            <a:r>
              <a:rPr lang="ru-RU" sz="2200" b="1" spc="-150" dirty="0" smtClean="0">
                <a:solidFill>
                  <a:srgbClr val="2F4847"/>
                </a:solidFill>
                <a:latin typeface="+mj-lt"/>
                <a:cs typeface="Times New Roman" panose="02020603050405020304" pitchFamily="18" charset="0"/>
              </a:rPr>
              <a:t>решению</a:t>
            </a:r>
            <a:r>
              <a:rPr lang="ru-RU" sz="2200" b="1" spc="-150" dirty="0" smtClean="0">
                <a:solidFill>
                  <a:srgbClr val="2F4847"/>
                </a:solidFill>
                <a:latin typeface="+mj-lt"/>
                <a:cs typeface="Trebuchet MS"/>
              </a:rPr>
              <a:t> Совета Ногайского муниципального района от 29.12.2023 №112</a:t>
            </a:r>
            <a:r>
              <a:rPr lang="ru-RU" sz="2200" b="1" spc="-150" dirty="0">
                <a:solidFill>
                  <a:srgbClr val="2F4847"/>
                </a:solidFill>
                <a:latin typeface="+mj-lt"/>
                <a:cs typeface="Trebuchet MS"/>
              </a:rPr>
              <a:t/>
            </a:r>
            <a:br>
              <a:rPr lang="ru-RU" sz="2200" b="1" spc="-150" dirty="0">
                <a:solidFill>
                  <a:srgbClr val="2F4847"/>
                </a:solidFill>
                <a:latin typeface="+mj-lt"/>
                <a:cs typeface="Trebuchet MS"/>
              </a:rPr>
            </a:br>
            <a:r>
              <a:rPr lang="ru-RU" sz="2200" b="1" spc="-150" dirty="0" smtClean="0">
                <a:solidFill>
                  <a:srgbClr val="2F4847"/>
                </a:solidFill>
                <a:latin typeface="+mj-lt"/>
                <a:cs typeface="Trebuchet MS"/>
              </a:rPr>
              <a:t>  «О бюджете Ногайского муниципального района на 2024 год и на плановый период 2025 и 2026 годов»</a:t>
            </a:r>
            <a:endParaRPr sz="2200" b="1" dirty="0">
              <a:solidFill>
                <a:srgbClr val="2F4847"/>
              </a:solidFill>
              <a:latin typeface="+mj-lt"/>
              <a:cs typeface="Trebuchet M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14" y="423069"/>
            <a:ext cx="828675" cy="828675"/>
          </a:xfrm>
          <a:prstGeom prst="rect">
            <a:avLst/>
          </a:prstGeom>
          <a:solidFill>
            <a:srgbClr val="FFFF66"/>
          </a:solidFill>
          <a:ln>
            <a:noFill/>
          </a:ln>
        </p:spPr>
      </p:pic>
      <p:pic>
        <p:nvPicPr>
          <p:cNvPr id="1026" name="Picture 2" descr="C:\Users\User\Downloads\PTCwmS9bkkA-Photo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42" y="325040"/>
            <a:ext cx="1024731" cy="102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209800" y="1438173"/>
            <a:ext cx="3387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149985" algn="l"/>
              </a:tabLst>
            </a:pPr>
            <a:r>
              <a:rPr sz="2800" b="1" spc="-55" dirty="0" smtClean="0">
                <a:solidFill>
                  <a:srgbClr val="0D79CA"/>
                </a:solidFill>
                <a:latin typeface="Trebuchet MS"/>
                <a:cs typeface="Trebuchet MS"/>
              </a:rPr>
              <a:t>%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47800" y="239112"/>
            <a:ext cx="6934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7025" algn="ctr">
              <a:lnSpc>
                <a:spcPct val="100000"/>
              </a:lnSpc>
            </a:pPr>
            <a:r>
              <a:rPr lang="ru-RU" sz="2400" b="1" spc="-40" dirty="0" smtClean="0">
                <a:solidFill>
                  <a:srgbClr val="2F4847"/>
                </a:solidFill>
                <a:latin typeface="+mj-lt"/>
                <a:cs typeface="Times New Roman" panose="02020603050405020304" pitchFamily="18" charset="0"/>
              </a:rPr>
              <a:t>Структура налоговых доходов </a:t>
            </a:r>
            <a:r>
              <a:rPr lang="ru-RU" sz="2400" b="1" spc="-160" dirty="0" smtClean="0">
                <a:solidFill>
                  <a:srgbClr val="2F4847"/>
                </a:solidFill>
                <a:latin typeface="+mj-lt"/>
                <a:cs typeface="Times New Roman" panose="02020603050405020304" pitchFamily="18" charset="0"/>
              </a:rPr>
              <a:t>на</a:t>
            </a:r>
            <a:r>
              <a:rPr sz="2400" b="1" spc="-160" dirty="0" smtClean="0">
                <a:solidFill>
                  <a:srgbClr val="2F4847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spc="30" dirty="0" smtClean="0">
                <a:solidFill>
                  <a:srgbClr val="2F4847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b="1" spc="20" dirty="0" smtClean="0">
                <a:solidFill>
                  <a:srgbClr val="2F4847"/>
                </a:solidFill>
                <a:latin typeface="+mj-lt"/>
                <a:cs typeface="Times New Roman" panose="02020603050405020304" pitchFamily="18" charset="0"/>
              </a:rPr>
              <a:t>год </a:t>
            </a:r>
          </a:p>
          <a:p>
            <a:pPr marR="327025" algn="ctr">
              <a:lnSpc>
                <a:spcPct val="100000"/>
              </a:lnSpc>
            </a:pPr>
            <a:r>
              <a:rPr lang="ru-RU" sz="2400" b="1" spc="20" dirty="0" smtClean="0">
                <a:solidFill>
                  <a:srgbClr val="2F4847"/>
                </a:solidFill>
                <a:latin typeface="+mj-lt"/>
                <a:cs typeface="Times New Roman" panose="02020603050405020304" pitchFamily="18" charset="0"/>
              </a:rPr>
              <a:t>и плановый период 2025-2026 годов</a:t>
            </a:r>
            <a:endParaRPr lang="ru-RU" sz="1600" b="1" spc="-60" dirty="0" smtClean="0">
              <a:solidFill>
                <a:srgbClr val="2F484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5530" y="1438173"/>
            <a:ext cx="1115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800" b="1" spc="8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sz="1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790647547"/>
              </p:ext>
            </p:extLst>
          </p:nvPr>
        </p:nvGraphicFramePr>
        <p:xfrm>
          <a:off x="1473835" y="173789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58" y="201051"/>
            <a:ext cx="969348" cy="9144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310640" y="232827"/>
            <a:ext cx="6918960" cy="113877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327025" algn="ctr">
              <a:lnSpc>
                <a:spcPct val="100000"/>
              </a:lnSpc>
            </a:pPr>
            <a:r>
              <a:rPr lang="ru-RU" sz="2400" b="1" spc="-4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Структура</a:t>
            </a:r>
            <a:r>
              <a:rPr lang="ru-RU" sz="2400" b="1" spc="-4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spc="-55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безвозмездных </a:t>
            </a:r>
            <a:r>
              <a:rPr lang="ru-RU" sz="2400" b="1" spc="-13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поступлений</a:t>
            </a:r>
            <a:r>
              <a:rPr lang="ru-RU" sz="2400" b="1" spc="-130" dirty="0" smtClean="0">
                <a:solidFill>
                  <a:srgbClr val="002060"/>
                </a:solidFill>
                <a:latin typeface="+mj-lt"/>
                <a:cs typeface="Georgia"/>
              </a:rPr>
              <a:t> </a:t>
            </a:r>
            <a:r>
              <a:rPr lang="ru-RU" sz="2400" b="1" spc="-16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на</a:t>
            </a:r>
            <a:r>
              <a:rPr lang="ru-RU" sz="2400" b="1" spc="-160" dirty="0" smtClean="0">
                <a:solidFill>
                  <a:srgbClr val="002060"/>
                </a:solidFill>
                <a:latin typeface="+mj-lt"/>
                <a:cs typeface="Georgia"/>
              </a:rPr>
              <a:t> </a:t>
            </a:r>
            <a:r>
              <a:rPr lang="ru-RU" sz="2400" b="1" spc="3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2024</a:t>
            </a:r>
            <a:r>
              <a:rPr lang="ru-RU" sz="2400" b="1" spc="110" dirty="0" smtClean="0">
                <a:solidFill>
                  <a:srgbClr val="002060"/>
                </a:solidFill>
                <a:latin typeface="+mj-lt"/>
                <a:cs typeface="Georgia"/>
              </a:rPr>
              <a:t> </a:t>
            </a:r>
            <a:r>
              <a:rPr lang="ru-RU" sz="2400" b="1" spc="2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год и плановый период 2025 и 2026 годов</a:t>
            </a:r>
            <a:endParaRPr lang="ru-RU" sz="1600" b="1" spc="-6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50340" y="1422196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800" b="1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sz="1800" b="1" spc="15" dirty="0">
                <a:solidFill>
                  <a:srgbClr val="002060"/>
                </a:solidFill>
                <a:latin typeface="Georgia"/>
                <a:cs typeface="Georgia"/>
              </a:rPr>
              <a:t>.</a:t>
            </a:r>
            <a:endParaRPr sz="1800" dirty="0">
              <a:latin typeface="Georgia"/>
              <a:cs typeface="Georgia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1309140324"/>
              </p:ext>
            </p:extLst>
          </p:nvPr>
        </p:nvGraphicFramePr>
        <p:xfrm>
          <a:off x="1641525" y="1905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403169" y="309027"/>
            <a:ext cx="6902631" cy="113877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327025" algn="ctr"/>
            <a:r>
              <a:rPr lang="ru-RU" sz="2400" b="1" spc="-40" dirty="0">
                <a:solidFill>
                  <a:srgbClr val="2F4847"/>
                </a:solidFill>
                <a:latin typeface="+mj-lt"/>
                <a:cs typeface="Times New Roman" panose="02020603050405020304" pitchFamily="18" charset="0"/>
              </a:rPr>
              <a:t>Бюджет </a:t>
            </a:r>
            <a:r>
              <a:rPr lang="ru-RU" sz="2400" b="1" spc="-40" dirty="0" smtClean="0">
                <a:solidFill>
                  <a:srgbClr val="2F4847"/>
                </a:solidFill>
                <a:latin typeface="+mj-lt"/>
                <a:cs typeface="Times New Roman" panose="02020603050405020304" pitchFamily="18" charset="0"/>
              </a:rPr>
              <a:t>Ногайского </a:t>
            </a:r>
            <a:r>
              <a:rPr lang="ru-RU" sz="2400" b="1" spc="-40" dirty="0">
                <a:solidFill>
                  <a:srgbClr val="2F4847"/>
                </a:solidFill>
                <a:latin typeface="+mj-lt"/>
                <a:cs typeface="Times New Roman" panose="02020603050405020304" pitchFamily="18" charset="0"/>
              </a:rPr>
              <a:t>муниципального района по расходам </a:t>
            </a:r>
            <a:r>
              <a:rPr lang="ru-RU" sz="2400" b="1" spc="-40" dirty="0" smtClean="0">
                <a:solidFill>
                  <a:srgbClr val="2F4847"/>
                </a:solidFill>
                <a:latin typeface="+mj-lt"/>
                <a:cs typeface="Times New Roman" panose="02020603050405020304" pitchFamily="18" charset="0"/>
              </a:rPr>
              <a:t>в разрезе </a:t>
            </a:r>
            <a:r>
              <a:rPr lang="ru-RU" sz="2400" b="1" spc="-40" dirty="0">
                <a:solidFill>
                  <a:srgbClr val="2F4847"/>
                </a:solidFill>
                <a:latin typeface="+mj-lt"/>
                <a:cs typeface="Times New Roman" panose="02020603050405020304" pitchFamily="18" charset="0"/>
              </a:rPr>
              <a:t>полномочий </a:t>
            </a:r>
            <a:endParaRPr lang="ru-RU" sz="2400" b="1" spc="-60" dirty="0" smtClean="0">
              <a:solidFill>
                <a:srgbClr val="2F484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15200" y="1600200"/>
            <a:ext cx="11823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75" dirty="0">
                <a:solidFill>
                  <a:srgbClr val="2F4847"/>
                </a:solidFill>
                <a:latin typeface="+mj-lt"/>
                <a:cs typeface="Georgia"/>
              </a:rPr>
              <a:t>тыс.</a:t>
            </a:r>
            <a:r>
              <a:rPr sz="1000" b="1" spc="80" dirty="0">
                <a:solidFill>
                  <a:srgbClr val="2F4847"/>
                </a:solidFill>
                <a:latin typeface="+mj-lt"/>
                <a:cs typeface="Georgia"/>
              </a:rPr>
              <a:t> </a:t>
            </a:r>
            <a:r>
              <a:rPr sz="1000" b="1" spc="15" dirty="0">
                <a:solidFill>
                  <a:srgbClr val="2F4847"/>
                </a:solidFill>
                <a:latin typeface="+mj-lt"/>
                <a:cs typeface="Georgia"/>
              </a:rPr>
              <a:t>руб</a:t>
            </a:r>
            <a:r>
              <a:rPr sz="1000" b="1" spc="15" dirty="0">
                <a:solidFill>
                  <a:srgbClr val="2F4847"/>
                </a:solidFill>
                <a:latin typeface="Georgia"/>
                <a:cs typeface="Georgia"/>
              </a:rPr>
              <a:t>.</a:t>
            </a:r>
            <a:endParaRPr sz="1000" dirty="0">
              <a:solidFill>
                <a:srgbClr val="2F4847"/>
              </a:solidFill>
              <a:latin typeface="Georgia"/>
              <a:cs typeface="Georgia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C4B87A57-C653-4F91-BB56-50B22F4632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527990"/>
              </p:ext>
            </p:extLst>
          </p:nvPr>
        </p:nvGraphicFramePr>
        <p:xfrm>
          <a:off x="761999" y="1904998"/>
          <a:ext cx="7717363" cy="3791988"/>
        </p:xfrm>
        <a:graphic>
          <a:graphicData uri="http://schemas.openxmlformats.org/drawingml/2006/table">
            <a:tbl>
              <a:tblPr/>
              <a:tblGrid>
                <a:gridCol w="3834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2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96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1135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064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9C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9C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9C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31 425,0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200" b="1" i="0" u="none" strike="noStrike" baseline="0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568,6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30 387,1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6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2 494,9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2 494,9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2 494,9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6 848,1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9 014,0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9 378,5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5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6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236 917,9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237 407,5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238 210,3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7 237,8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6 973,6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7 350,5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59 199,3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57 501,5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56 276,9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12 158,3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12 158,3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12 158,3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53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19 571,2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19 571,2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19 571,2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1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F4847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375</a:t>
                      </a:r>
                      <a:r>
                        <a:rPr lang="ru-RU" sz="1200" b="1" baseline="0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862,5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9C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375 699,6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9C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rgbClr val="2F4847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375 837,7</a:t>
                      </a:r>
                      <a:endParaRPr lang="ru-RU" sz="1200" b="1" i="0" u="none" strike="noStrike" dirty="0">
                        <a:solidFill>
                          <a:srgbClr val="2F4847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9C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385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675755" y="620688"/>
            <a:ext cx="7848600" cy="936625"/>
          </a:xfrm>
          <a:prstGeom prst="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  <a:defRPr/>
            </a:pPr>
            <a:r>
              <a:rPr lang="ru-RU" b="1" kern="1200" dirty="0" smtClean="0">
                <a:solidFill>
                  <a:srgbClr val="002060"/>
                </a:solidFill>
                <a:cs typeface="Times New Roman" pitchFamily="18" charset="0"/>
              </a:rPr>
              <a:t>Снижение рисков несбалансированности бюджета Ногайского муниципального района в ходе его исполнения</a:t>
            </a:r>
            <a:endParaRPr lang="ru-RU" b="1" kern="1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1" name="Прямоугольник 3"/>
          <p:cNvGrpSpPr/>
          <p:nvPr/>
        </p:nvGrpSpPr>
        <p:grpSpPr>
          <a:xfrm>
            <a:off x="585789" y="1884363"/>
            <a:ext cx="7972425" cy="931862"/>
            <a:chOff x="369" y="1187"/>
            <a:chExt cx="5022" cy="587"/>
          </a:xfrm>
        </p:grpSpPr>
        <p:pic>
          <p:nvPicPr>
            <p:cNvPr id="12" name="Прямоугольник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9" y="1187"/>
              <a:ext cx="5022" cy="58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13" name="Прямоугольник 12"/>
            <p:cNvSpPr/>
            <p:nvPr/>
          </p:nvSpPr>
          <p:spPr>
            <a:xfrm>
              <a:off x="408" y="1207"/>
              <a:ext cx="4944" cy="49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algn="ctr"/>
              <a:r>
                <a:rPr kumimoji="0" sz="1600" b="1" dirty="0">
                  <a:solidFill>
                    <a:srgbClr val="002060"/>
                  </a:solidFill>
                  <a:latin typeface="+mj-lt"/>
                  <a:ea typeface="Times New Roman" pitchFamily="18" charset="0"/>
                </a:rPr>
                <a:t>Расчет доходов на основе «консервативного» прогноза </a:t>
              </a:r>
            </a:p>
            <a:p>
              <a:pPr marL="0" lvl="0" indent="0" algn="ctr"/>
              <a:r>
                <a:rPr kumimoji="0" sz="1600" b="1" dirty="0">
                  <a:solidFill>
                    <a:srgbClr val="002060"/>
                  </a:solidFill>
                  <a:latin typeface="+mj-lt"/>
                  <a:ea typeface="Times New Roman" pitchFamily="18" charset="0"/>
                </a:rPr>
                <a:t>развития экономики</a:t>
              </a:r>
            </a:p>
          </p:txBody>
        </p:sp>
      </p:grpSp>
      <p:grpSp>
        <p:nvGrpSpPr>
          <p:cNvPr id="14" name="Прямоугольник 4"/>
          <p:cNvGrpSpPr/>
          <p:nvPr/>
        </p:nvGrpSpPr>
        <p:grpSpPr>
          <a:xfrm>
            <a:off x="609600" y="3035300"/>
            <a:ext cx="7974013" cy="933450"/>
            <a:chOff x="384" y="1912"/>
            <a:chExt cx="5023" cy="588"/>
          </a:xfrm>
        </p:grpSpPr>
        <p:pic>
          <p:nvPicPr>
            <p:cNvPr id="15" name="Прямоугольник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84" y="1912"/>
              <a:ext cx="5023" cy="588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423" y="1933"/>
              <a:ext cx="4944" cy="49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algn="ctr"/>
              <a:r>
                <a:rPr kumimoji="0" sz="1600" b="1" dirty="0">
                  <a:solidFill>
                    <a:srgbClr val="002060"/>
                  </a:solidFill>
                  <a:latin typeface="+mj-lt"/>
                  <a:ea typeface="Times New Roman" pitchFamily="18" charset="0"/>
                </a:rPr>
                <a:t>Источниками погашения дефицита бюджета определены остатки </a:t>
              </a:r>
            </a:p>
            <a:p>
              <a:pPr marL="0" lvl="0" indent="0" algn="ctr"/>
              <a:r>
                <a:rPr kumimoji="0" sz="1600" b="1" dirty="0">
                  <a:solidFill>
                    <a:srgbClr val="002060"/>
                  </a:solidFill>
                  <a:latin typeface="+mj-lt"/>
                  <a:ea typeface="Times New Roman" pitchFamily="18" charset="0"/>
                </a:rPr>
                <a:t>на </a:t>
              </a:r>
              <a:r>
                <a:rPr kumimoji="0" sz="1600" b="1" dirty="0" smtClean="0">
                  <a:solidFill>
                    <a:srgbClr val="002060"/>
                  </a:solidFill>
                  <a:latin typeface="+mj-lt"/>
                  <a:ea typeface="Times New Roman" pitchFamily="18" charset="0"/>
                </a:rPr>
                <a:t>01.01.2024 </a:t>
              </a:r>
              <a:r>
                <a:rPr kumimoji="0" sz="1600" b="1" dirty="0">
                  <a:solidFill>
                    <a:srgbClr val="002060"/>
                  </a:solidFill>
                  <a:latin typeface="+mj-lt"/>
                  <a:ea typeface="Times New Roman" pitchFamily="18" charset="0"/>
                </a:rPr>
                <a:t>г.</a:t>
              </a:r>
            </a:p>
          </p:txBody>
        </p:sp>
      </p:grpSp>
      <p:grpSp>
        <p:nvGrpSpPr>
          <p:cNvPr id="17" name="Прямоугольник 7"/>
          <p:cNvGrpSpPr/>
          <p:nvPr/>
        </p:nvGrpSpPr>
        <p:grpSpPr>
          <a:xfrm>
            <a:off x="603250" y="5486400"/>
            <a:ext cx="7974013" cy="908050"/>
            <a:chOff x="380" y="3456"/>
            <a:chExt cx="5023" cy="572"/>
          </a:xfrm>
        </p:grpSpPr>
        <p:pic>
          <p:nvPicPr>
            <p:cNvPr id="18" name="Прямоугольник 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80" y="3456"/>
              <a:ext cx="5023" cy="572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420" y="3475"/>
              <a:ext cx="4944" cy="49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algn="ctr"/>
              <a:r>
                <a:rPr sz="1400" b="1" dirty="0">
                  <a:solidFill>
                    <a:srgbClr val="002060"/>
                  </a:solidFill>
                  <a:latin typeface="+mj-lt"/>
                  <a:ea typeface="Times New Roman" pitchFamily="18" charset="0"/>
                </a:rPr>
                <a:t>Использование экономии бюджетных средств, полученной в ходе проведения конкурсных процедур, только через внесение изменений в решение о бюджете</a:t>
              </a:r>
            </a:p>
          </p:txBody>
        </p:sp>
      </p:grpSp>
      <p:grpSp>
        <p:nvGrpSpPr>
          <p:cNvPr id="20" name="Прямоугольник 8"/>
          <p:cNvGrpSpPr/>
          <p:nvPr/>
        </p:nvGrpSpPr>
        <p:grpSpPr>
          <a:xfrm>
            <a:off x="585788" y="4333875"/>
            <a:ext cx="7972425" cy="908050"/>
            <a:chOff x="369" y="2730"/>
            <a:chExt cx="5022" cy="572"/>
          </a:xfrm>
        </p:grpSpPr>
        <p:pic>
          <p:nvPicPr>
            <p:cNvPr id="21" name="Прямоугольник 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69" y="2730"/>
              <a:ext cx="5022" cy="572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408" y="2750"/>
              <a:ext cx="4944" cy="49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ru-RU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algn="ctr"/>
              <a:r>
                <a:rPr sz="1400" b="1" dirty="0">
                  <a:solidFill>
                    <a:srgbClr val="002060"/>
                  </a:solidFill>
                  <a:latin typeface="+mj-lt"/>
                  <a:ea typeface="Times New Roman" pitchFamily="18" charset="0"/>
                </a:rPr>
                <a:t>Резервирование средств на реализацию указов Президента Российской Федерации, ликвидацию и предупреждение ЧС и на непредвиденные расходы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8646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27736" y="3200400"/>
            <a:ext cx="7653364" cy="297180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Бюджет подготовлен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Финансовым управлением Ногайского муниципального района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Начальник Финансового управления 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Джемакулов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Теймураз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Аюбович</a:t>
            </a:r>
            <a:endPara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+mj-lt"/>
                <a:cs typeface="Times New Roman" panose="02020603050405020304" pitchFamily="18" charset="0"/>
              </a:rPr>
              <a:t>Адрес: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369341,КЧР,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Ногайский район, </a:t>
            </a:r>
          </a:p>
          <a:p>
            <a:pPr algn="ctr"/>
            <a:r>
              <a:rPr lang="ru-RU" dirty="0" smtClean="0">
                <a:latin typeface="+mj-lt"/>
                <a:cs typeface="Times New Roman" panose="02020603050405020304" pitchFamily="18" charset="0"/>
              </a:rPr>
              <a:t>п. </a:t>
            </a:r>
            <a:r>
              <a:rPr lang="ru-RU" dirty="0" err="1" smtClean="0">
                <a:latin typeface="+mj-lt"/>
                <a:cs typeface="Times New Roman" panose="02020603050405020304" pitchFamily="18" charset="0"/>
              </a:rPr>
              <a:t>Эркен-Шахар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ул.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Шоссейная, 3Б</a:t>
            </a:r>
          </a:p>
          <a:p>
            <a:pPr algn="ctr"/>
            <a:r>
              <a:rPr lang="ru-RU" dirty="0" smtClean="0">
                <a:latin typeface="+mj-lt"/>
                <a:cs typeface="Times New Roman" panose="02020603050405020304" pitchFamily="18" charset="0"/>
              </a:rPr>
              <a:t>Телефон: 8(87870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) 5-41-92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</a:t>
            </a:r>
            <a:r>
              <a:rPr lang="ru-RU" sz="1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MAIL</a:t>
            </a:r>
            <a:r>
              <a:rPr lang="ru-RU" sz="1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nogai-fin@mail.ru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6393"/>
            <a:ext cx="963251" cy="920576"/>
          </a:xfrm>
          <a:prstGeom prst="rect">
            <a:avLst/>
          </a:prstGeom>
        </p:spPr>
      </p:pic>
      <p:pic>
        <p:nvPicPr>
          <p:cNvPr id="2051" name="Picture 3" descr="C:\Users\User\Downloads\c0nuZe_2UH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68" y="284427"/>
            <a:ext cx="6718432" cy="26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PTCwmS9bkkA-Photoro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3098"/>
            <a:ext cx="920502" cy="92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r>
              <a:rPr lang="ru-RU" sz="3600" dirty="0">
                <a:latin typeface="+mj-lt"/>
              </a:rPr>
              <a:t>Что такое «Бюджет для граждан»?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002" y="1219200"/>
            <a:ext cx="8229600" cy="487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«Бюджет </a:t>
            </a:r>
            <a:r>
              <a:rPr lang="ru-RU" sz="1600" b="1" dirty="0" smtClean="0">
                <a:solidFill>
                  <a:schemeClr val="tx1"/>
                </a:solidFill>
              </a:rPr>
              <a:t>для граждан</a:t>
            </a:r>
            <a:r>
              <a:rPr lang="ru-RU" sz="1600" b="1" dirty="0">
                <a:solidFill>
                  <a:schemeClr val="tx1"/>
                </a:solidFill>
              </a:rPr>
              <a:t>» </a:t>
            </a:r>
            <a:r>
              <a:rPr lang="ru-RU" sz="1600" dirty="0" smtClean="0">
                <a:solidFill>
                  <a:schemeClr val="tx1"/>
                </a:solidFill>
              </a:rPr>
              <a:t>ознакомит Вас с положениями одного из основных документов Ногайского  муниципального района: «О бюджете Ногайского муниципального образования района на 2024 и плановый период 2025 и 2026 годов»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Представленная </a:t>
            </a:r>
            <a:r>
              <a:rPr lang="ru-RU" sz="1600" dirty="0">
                <a:solidFill>
                  <a:schemeClr val="tx1"/>
                </a:solidFill>
              </a:rPr>
              <a:t>информация предназначена для широкого круга пользователей и будет интересна и полезна как студентам</a:t>
            </a:r>
            <a:r>
              <a:rPr lang="ru-RU" sz="1600" dirty="0" smtClean="0">
                <a:solidFill>
                  <a:schemeClr val="tx1"/>
                </a:solidFill>
              </a:rPr>
              <a:t>, педагогам</a:t>
            </a:r>
            <a:r>
              <a:rPr lang="ru-RU" sz="1600" dirty="0">
                <a:solidFill>
                  <a:schemeClr val="tx1"/>
                </a:solidFill>
              </a:rPr>
              <a:t>, молодым семьям, </a:t>
            </a:r>
            <a:r>
              <a:rPr lang="ru-RU" sz="1600" dirty="0" smtClean="0">
                <a:solidFill>
                  <a:schemeClr val="tx1"/>
                </a:solidFill>
              </a:rPr>
              <a:t>так и гражданским </a:t>
            </a:r>
            <a:r>
              <a:rPr lang="ru-RU" sz="1600" dirty="0">
                <a:solidFill>
                  <a:schemeClr val="tx1"/>
                </a:solidFill>
              </a:rPr>
              <a:t>служащим</a:t>
            </a:r>
            <a:r>
              <a:rPr lang="ru-RU" sz="1600" dirty="0" smtClean="0">
                <a:solidFill>
                  <a:schemeClr val="tx1"/>
                </a:solidFill>
              </a:rPr>
              <a:t>, пенсионерам и другим </a:t>
            </a:r>
            <a:r>
              <a:rPr lang="ru-RU" sz="1600" dirty="0">
                <a:solidFill>
                  <a:schemeClr val="tx1"/>
                </a:solidFill>
              </a:rPr>
              <a:t>категориям населения, так </a:t>
            </a:r>
            <a:r>
              <a:rPr lang="ru-RU" sz="1600" dirty="0" smtClean="0">
                <a:solidFill>
                  <a:schemeClr val="tx1"/>
                </a:solidFill>
              </a:rPr>
              <a:t>как бюджет района затрагивает </a:t>
            </a:r>
            <a:r>
              <a:rPr lang="ru-RU" sz="1600" dirty="0">
                <a:solidFill>
                  <a:schemeClr val="tx1"/>
                </a:solidFill>
              </a:rPr>
              <a:t>интересы каждого жителя </a:t>
            </a:r>
            <a:r>
              <a:rPr lang="ru-RU" sz="1600" dirty="0" smtClean="0">
                <a:solidFill>
                  <a:schemeClr val="tx1"/>
                </a:solidFill>
              </a:rPr>
              <a:t>Ногайского района.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spc="-150" dirty="0">
              <a:solidFill>
                <a:schemeClr val="tx1"/>
              </a:solidFill>
              <a:cs typeface="Trebuchet MS"/>
            </a:endParaRPr>
          </a:p>
          <a:p>
            <a:endParaRPr lang="ru-RU" spc="-150" dirty="0" smtClean="0">
              <a:solidFill>
                <a:schemeClr val="tx1"/>
              </a:solidFill>
              <a:cs typeface="Trebuchet MS"/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«Бюджет для граждан» </a:t>
            </a:r>
            <a:r>
              <a:rPr lang="ru-RU" sz="1600" dirty="0">
                <a:solidFill>
                  <a:schemeClr val="tx1"/>
                </a:solidFill>
              </a:rPr>
              <a:t>нацелен на получение обратной связи от граждан, которым интересны современные тенденции, проблемы </a:t>
            </a:r>
            <a:r>
              <a:rPr lang="ru-RU" sz="1600" dirty="0" smtClean="0">
                <a:solidFill>
                  <a:schemeClr val="tx1"/>
                </a:solidFill>
              </a:rPr>
              <a:t>и пути </a:t>
            </a:r>
            <a:r>
              <a:rPr lang="ru-RU" sz="1600" dirty="0">
                <a:solidFill>
                  <a:schemeClr val="tx1"/>
                </a:solidFill>
              </a:rPr>
              <a:t>развития муниципальных </a:t>
            </a:r>
            <a:r>
              <a:rPr lang="ru-RU" sz="1600" dirty="0" smtClean="0">
                <a:solidFill>
                  <a:schemeClr val="tx1"/>
                </a:solidFill>
              </a:rPr>
              <a:t>финансов Ногайского района</a:t>
            </a:r>
            <a:endParaRPr lang="ru-RU" sz="1600" spc="-150" dirty="0" smtClean="0">
              <a:solidFill>
                <a:schemeClr val="tx1"/>
              </a:solidFill>
              <a:cs typeface="Trebuchet MS"/>
            </a:endParaRPr>
          </a:p>
        </p:txBody>
      </p:sp>
      <p:pic>
        <p:nvPicPr>
          <p:cNvPr id="1026" name="Picture 2" descr="C:\Users\Nacha\Downloads\Снимок экрана_2-10-2024_155834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641320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5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  <a:gradFill flip="none" rotWithShape="1">
            <a:gsLst>
              <a:gs pos="0">
                <a:srgbClr val="6C9C9C">
                  <a:tint val="66000"/>
                  <a:satMod val="160000"/>
                </a:srgbClr>
              </a:gs>
              <a:gs pos="50000">
                <a:srgbClr val="6C9C9C">
                  <a:tint val="44500"/>
                  <a:satMod val="160000"/>
                </a:srgbClr>
              </a:gs>
              <a:gs pos="100000">
                <a:srgbClr val="6C9C9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latin typeface="+mj-lt"/>
              </a:rPr>
              <a:t>Бюджет</a:t>
            </a:r>
          </a:p>
          <a:p>
            <a:pPr marL="0" indent="0">
              <a:buNone/>
            </a:pPr>
            <a:r>
              <a:rPr lang="ru-RU" sz="1600" dirty="0">
                <a:latin typeface="+mj-lt"/>
              </a:rPr>
              <a:t>Форма образования и расходования </a:t>
            </a:r>
            <a:r>
              <a:rPr lang="ru-RU" sz="1600" dirty="0" smtClean="0">
                <a:latin typeface="+mj-lt"/>
              </a:rPr>
              <a:t>денежных средств</a:t>
            </a:r>
            <a:r>
              <a:rPr lang="ru-RU" sz="1600" dirty="0">
                <a:latin typeface="+mj-lt"/>
              </a:rPr>
              <a:t>, предназначенных для финансового обеспечения задач и функций государства и местного </a:t>
            </a:r>
            <a:r>
              <a:rPr lang="ru-RU" sz="1600" dirty="0" smtClean="0">
                <a:latin typeface="+mj-lt"/>
              </a:rPr>
              <a:t>самоуправления</a:t>
            </a:r>
          </a:p>
          <a:p>
            <a:pPr marL="0" indent="0">
              <a:buNone/>
            </a:pPr>
            <a:endParaRPr lang="ru-RU" sz="1600" dirty="0">
              <a:latin typeface="+mj-lt"/>
            </a:endParaRPr>
          </a:p>
          <a:p>
            <a:r>
              <a:rPr lang="ru-RU" sz="1600" b="1" dirty="0">
                <a:latin typeface="+mj-lt"/>
              </a:rPr>
              <a:t>Доходы бюджета </a:t>
            </a:r>
            <a:r>
              <a:rPr lang="ru-RU" sz="1600" b="1" dirty="0" smtClean="0">
                <a:latin typeface="+mj-lt"/>
              </a:rPr>
              <a:t>                                              Расходы бюджета</a:t>
            </a:r>
          </a:p>
          <a:p>
            <a:pPr marL="0" indent="0">
              <a:buNone/>
            </a:pPr>
            <a:r>
              <a:rPr lang="ru-RU" sz="1200" dirty="0">
                <a:latin typeface="+mj-lt"/>
              </a:rPr>
              <a:t>Поступающие в бюджет 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денежные средства, за             </a:t>
            </a:r>
            <a:r>
              <a:rPr lang="ru-RU" sz="1200" dirty="0" smtClean="0">
                <a:latin typeface="+mj-lt"/>
              </a:rPr>
              <a:t>       Выплачиваемые </a:t>
            </a:r>
            <a:r>
              <a:rPr lang="ru-RU" sz="1200" dirty="0">
                <a:latin typeface="+mj-lt"/>
              </a:rPr>
              <a:t>из бюджета денежные средства, за </a:t>
            </a:r>
            <a:endParaRPr lang="ru-RU" sz="1200" dirty="0" smtClean="0">
              <a:latin typeface="+mj-lt"/>
            </a:endParaRPr>
          </a:p>
          <a:p>
            <a:pPr marL="0" indent="0">
              <a:buNone/>
            </a:pPr>
            <a:r>
              <a:rPr lang="ru-RU" sz="1200" dirty="0" smtClean="0">
                <a:latin typeface="+mj-lt"/>
              </a:rPr>
              <a:t>исключением </a:t>
            </a:r>
            <a:r>
              <a:rPr lang="ru-RU" sz="1200" dirty="0">
                <a:latin typeface="+mj-lt"/>
              </a:rPr>
              <a:t>средств </a:t>
            </a:r>
            <a:r>
              <a:rPr lang="ru-RU" sz="1200" dirty="0" smtClean="0">
                <a:latin typeface="+mj-lt"/>
              </a:rPr>
              <a:t>являющихся </a:t>
            </a:r>
            <a:r>
              <a:rPr lang="ru-RU" sz="1200" dirty="0">
                <a:latin typeface="+mj-lt"/>
              </a:rPr>
              <a:t>в соответствии </a:t>
            </a:r>
            <a:r>
              <a:rPr lang="ru-RU" sz="1200" dirty="0" smtClean="0">
                <a:latin typeface="+mj-lt"/>
              </a:rPr>
              <a:t>с               исключением </a:t>
            </a:r>
            <a:r>
              <a:rPr lang="ru-RU" sz="1200" dirty="0">
                <a:latin typeface="+mj-lt"/>
              </a:rPr>
              <a:t>средств, являющихся в соответствии </a:t>
            </a:r>
            <a:r>
              <a:rPr lang="ru-RU" sz="1200" dirty="0" smtClean="0">
                <a:latin typeface="+mj-lt"/>
              </a:rPr>
              <a:t>с Бюджетным </a:t>
            </a:r>
            <a:r>
              <a:rPr lang="ru-RU" sz="1200" dirty="0">
                <a:latin typeface="+mj-lt"/>
              </a:rPr>
              <a:t>кодексом Российской </a:t>
            </a:r>
            <a:r>
              <a:rPr lang="ru-RU" sz="1200" dirty="0" smtClean="0">
                <a:latin typeface="+mj-lt"/>
              </a:rPr>
              <a:t>Федерации                      Бюджетным </a:t>
            </a:r>
            <a:r>
              <a:rPr lang="ru-RU" sz="1200" dirty="0">
                <a:latin typeface="+mj-lt"/>
              </a:rPr>
              <a:t>кодексом Российской Федерации </a:t>
            </a:r>
          </a:p>
          <a:p>
            <a:pPr marL="0" indent="0">
              <a:buNone/>
            </a:pPr>
            <a:r>
              <a:rPr lang="ru-RU" sz="1200" dirty="0" smtClean="0">
                <a:latin typeface="+mj-lt"/>
              </a:rPr>
              <a:t>источниками </a:t>
            </a:r>
            <a:r>
              <a:rPr lang="ru-RU" sz="1200" dirty="0">
                <a:latin typeface="+mj-lt"/>
              </a:rPr>
              <a:t>финансирования дефицита бюджета            </a:t>
            </a:r>
            <a:r>
              <a:rPr lang="ru-RU" sz="1200" dirty="0" smtClean="0">
                <a:latin typeface="+mj-lt"/>
              </a:rPr>
              <a:t>  источниками финансирования </a:t>
            </a:r>
            <a:r>
              <a:rPr lang="ru-RU" sz="1200" dirty="0">
                <a:latin typeface="+mj-lt"/>
              </a:rPr>
              <a:t>дефицита бюджета</a:t>
            </a:r>
          </a:p>
          <a:p>
            <a:pPr marL="0" indent="0">
              <a:buNone/>
            </a:pPr>
            <a:endParaRPr lang="ru-RU" sz="1200" dirty="0">
              <a:latin typeface="+mj-lt"/>
            </a:endParaRPr>
          </a:p>
          <a:p>
            <a:pPr marL="0" indent="0">
              <a:buNone/>
            </a:pPr>
            <a:endParaRPr lang="ru-RU" sz="1200" dirty="0">
              <a:latin typeface="+mj-lt"/>
            </a:endParaRPr>
          </a:p>
          <a:p>
            <a:pPr marL="0" indent="0">
              <a:buNone/>
            </a:pPr>
            <a:r>
              <a:rPr lang="ru-RU" sz="1200" dirty="0" smtClean="0">
                <a:latin typeface="+mj-lt"/>
              </a:rPr>
              <a:t>                             </a:t>
            </a:r>
          </a:p>
          <a:p>
            <a:r>
              <a:rPr lang="ru-RU" sz="1600" b="1" dirty="0" smtClean="0">
                <a:latin typeface="+mj-lt"/>
              </a:rPr>
              <a:t>Профицит </a:t>
            </a:r>
            <a:r>
              <a:rPr lang="ru-RU" sz="1600" b="1" dirty="0">
                <a:latin typeface="+mj-lt"/>
              </a:rPr>
              <a:t>( доходы расходы </a:t>
            </a:r>
            <a:r>
              <a:rPr lang="ru-RU" sz="1600" b="1" dirty="0" smtClean="0">
                <a:latin typeface="+mj-lt"/>
              </a:rPr>
              <a:t>)                       Дефицит </a:t>
            </a:r>
            <a:r>
              <a:rPr lang="ru-RU" sz="1600" b="1" dirty="0">
                <a:latin typeface="+mj-lt"/>
              </a:rPr>
              <a:t>( расходы доходы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ru-RU" sz="1200" dirty="0">
                <a:latin typeface="+mj-lt"/>
              </a:rPr>
              <a:t>Принимается решение, как использовать </a:t>
            </a:r>
            <a:r>
              <a:rPr lang="ru-RU" sz="1200" dirty="0" smtClean="0">
                <a:latin typeface="+mj-lt"/>
              </a:rPr>
              <a:t>                             Принимается </a:t>
            </a:r>
            <a:r>
              <a:rPr lang="ru-RU" sz="1200" dirty="0">
                <a:latin typeface="+mj-lt"/>
              </a:rPr>
              <a:t>решение об источниках </a:t>
            </a:r>
            <a:endParaRPr lang="ru-RU" sz="1200" dirty="0" smtClean="0">
              <a:latin typeface="+mj-lt"/>
            </a:endParaRPr>
          </a:p>
          <a:p>
            <a:pPr marL="0" indent="0">
              <a:buNone/>
            </a:pPr>
            <a:r>
              <a:rPr lang="ru-RU" sz="1200" dirty="0">
                <a:latin typeface="+mj-lt"/>
              </a:rPr>
              <a:t>имеющиеся </a:t>
            </a:r>
            <a:r>
              <a:rPr lang="ru-RU" sz="1200" dirty="0" smtClean="0">
                <a:latin typeface="+mj-lt"/>
              </a:rPr>
              <a:t>средства (</a:t>
            </a:r>
            <a:r>
              <a:rPr lang="ru-RU" sz="1200" dirty="0">
                <a:latin typeface="+mj-lt"/>
              </a:rPr>
              <a:t>например, </a:t>
            </a:r>
            <a:r>
              <a:rPr lang="ru-RU" sz="1200" dirty="0" smtClean="0">
                <a:latin typeface="+mj-lt"/>
              </a:rPr>
              <a:t>                                         покрытия дефицита (</a:t>
            </a:r>
            <a:r>
              <a:rPr lang="ru-RU" sz="1200" dirty="0">
                <a:latin typeface="+mj-lt"/>
              </a:rPr>
              <a:t>например, </a:t>
            </a:r>
            <a:r>
              <a:rPr lang="ru-RU" sz="1200" dirty="0" smtClean="0">
                <a:latin typeface="+mj-lt"/>
              </a:rPr>
              <a:t>использовать</a:t>
            </a:r>
          </a:p>
          <a:p>
            <a:pPr marL="0" indent="0">
              <a:buNone/>
            </a:pPr>
            <a:r>
              <a:rPr lang="ru-RU" sz="1200" dirty="0">
                <a:latin typeface="+mj-lt"/>
              </a:rPr>
              <a:t>накапливать резервы, остатки, погашать долг) </a:t>
            </a:r>
            <a:r>
              <a:rPr lang="ru-RU" sz="1200" dirty="0" smtClean="0">
                <a:latin typeface="+mj-lt"/>
              </a:rPr>
              <a:t>                     имеющиеся </a:t>
            </a:r>
            <a:r>
              <a:rPr lang="ru-RU" sz="1200" dirty="0">
                <a:latin typeface="+mj-lt"/>
              </a:rPr>
              <a:t>накопления, остатки, взять в долг) </a:t>
            </a:r>
          </a:p>
        </p:txBody>
      </p:sp>
    </p:spTree>
    <p:extLst>
      <p:ext uri="{BB962C8B-B14F-4D97-AF65-F5344CB8AC3E}">
        <p14:creationId xmlns:p14="http://schemas.microsoft.com/office/powerpoint/2010/main" val="102322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400800" cy="13715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lvl="0" indent="0" algn="ctr" eaLnBrk="1" hangingPunct="1">
              <a:lnSpc>
                <a:spcPct val="100000"/>
              </a:lnSpc>
            </a:pPr>
            <a:r>
              <a:rPr lang="ru-RU" sz="1400" b="1" dirty="0" smtClean="0">
                <a:solidFill>
                  <a:srgbClr val="2F4847"/>
                </a:solidFill>
                <a:effectLst/>
                <a:latin typeface="+mj-lt"/>
                <a:ea typeface="Times New Roman" pitchFamily="18" charset="0"/>
              </a:rPr>
              <a:t>Ногайский район</a:t>
            </a:r>
            <a:r>
              <a:rPr lang="ru-RU" sz="1400" b="1" dirty="0">
                <a:solidFill>
                  <a:srgbClr val="2F4847"/>
                </a:solidFill>
                <a:effectLst/>
                <a:latin typeface="+mj-lt"/>
                <a:ea typeface="Times New Roman" pitchFamily="18" charset="0"/>
              </a:rPr>
              <a:t> </a:t>
            </a:r>
            <a:r>
              <a:rPr lang="ru-RU" sz="1400" b="1" dirty="0" smtClean="0">
                <a:solidFill>
                  <a:srgbClr val="2F4847"/>
                </a:solidFill>
                <a:effectLst/>
                <a:latin typeface="+mj-lt"/>
                <a:ea typeface="Times New Roman" pitchFamily="18" charset="0"/>
              </a:rPr>
              <a:t/>
            </a:r>
            <a:br>
              <a:rPr lang="ru-RU" sz="1400" b="1" dirty="0" smtClean="0">
                <a:solidFill>
                  <a:srgbClr val="2F4847"/>
                </a:solidFill>
                <a:effectLst/>
                <a:latin typeface="+mj-lt"/>
                <a:ea typeface="Times New Roman" pitchFamily="18" charset="0"/>
              </a:rPr>
            </a:br>
            <a:r>
              <a:rPr lang="ru-RU" sz="1400" b="1" dirty="0">
                <a:solidFill>
                  <a:srgbClr val="2F4847"/>
                </a:solidFill>
                <a:effectLst/>
                <a:latin typeface="+mj-lt"/>
                <a:ea typeface="Times New Roman" pitchFamily="18" charset="0"/>
              </a:rPr>
              <a:t> </a:t>
            </a:r>
            <a:r>
              <a:rPr lang="ru-RU" sz="1400" b="1" dirty="0" smtClean="0">
                <a:solidFill>
                  <a:srgbClr val="2F4847"/>
                </a:solidFill>
                <a:effectLst/>
                <a:latin typeface="+mj-lt"/>
                <a:ea typeface="Times New Roman" pitchFamily="18" charset="0"/>
              </a:rPr>
              <a:t>административно-территориальная единица</a:t>
            </a:r>
            <a:r>
              <a:rPr lang="ru-RU" sz="1400" b="1" dirty="0">
                <a:solidFill>
                  <a:srgbClr val="2F4847"/>
                </a:solidFill>
                <a:effectLst/>
                <a:latin typeface="+mj-lt"/>
                <a:ea typeface="Times New Roman" pitchFamily="18" charset="0"/>
              </a:rPr>
              <a:t> и муниципальное образование (муниципальный район) </a:t>
            </a:r>
            <a:r>
              <a:rPr lang="ru-RU" sz="1400" b="1" dirty="0" smtClean="0">
                <a:solidFill>
                  <a:srgbClr val="2F4847"/>
                </a:solidFill>
                <a:effectLst/>
                <a:latin typeface="+mj-lt"/>
                <a:ea typeface="Times New Roman" pitchFamily="18" charset="0"/>
              </a:rPr>
              <a:t/>
            </a:r>
            <a:br>
              <a:rPr lang="ru-RU" sz="1400" b="1" dirty="0" smtClean="0">
                <a:solidFill>
                  <a:srgbClr val="2F4847"/>
                </a:solidFill>
                <a:effectLst/>
                <a:latin typeface="+mj-lt"/>
                <a:ea typeface="Times New Roman" pitchFamily="18" charset="0"/>
              </a:rPr>
            </a:br>
            <a:r>
              <a:rPr lang="ru-RU" sz="1400" b="1" dirty="0" smtClean="0">
                <a:solidFill>
                  <a:srgbClr val="2F4847"/>
                </a:solidFill>
                <a:effectLst/>
                <a:latin typeface="+mj-lt"/>
                <a:ea typeface="Times New Roman" pitchFamily="18" charset="0"/>
              </a:rPr>
              <a:t>в </a:t>
            </a:r>
            <a:r>
              <a:rPr lang="ru-RU" sz="1400" b="1" dirty="0">
                <a:solidFill>
                  <a:srgbClr val="2F4847"/>
                </a:solidFill>
                <a:effectLst/>
                <a:latin typeface="+mj-lt"/>
                <a:ea typeface="Times New Roman" pitchFamily="18" charset="0"/>
              </a:rPr>
              <a:t>составе Карачаево-Черкесской Республики </a:t>
            </a:r>
            <a:br>
              <a:rPr lang="ru-RU" sz="1400" b="1" dirty="0">
                <a:solidFill>
                  <a:srgbClr val="2F4847"/>
                </a:solidFill>
                <a:effectLst/>
                <a:latin typeface="+mj-lt"/>
                <a:ea typeface="Times New Roman" pitchFamily="18" charset="0"/>
              </a:rPr>
            </a:br>
            <a:r>
              <a:rPr lang="ru-RU" sz="1400" b="1" dirty="0">
                <a:solidFill>
                  <a:srgbClr val="2F4847"/>
                </a:solidFill>
                <a:effectLst/>
                <a:latin typeface="+mj-lt"/>
                <a:ea typeface="Times New Roman" pitchFamily="18" charset="0"/>
              </a:rPr>
              <a:t>Российской </a:t>
            </a:r>
            <a:r>
              <a:rPr lang="ru-RU" sz="1400" b="1" dirty="0" smtClean="0">
                <a:solidFill>
                  <a:srgbClr val="2F4847"/>
                </a:solidFill>
                <a:effectLst/>
                <a:latin typeface="+mj-lt"/>
                <a:ea typeface="Times New Roman" pitchFamily="18" charset="0"/>
              </a:rPr>
              <a:t>Федерации</a:t>
            </a:r>
            <a:endParaRPr lang="ru-RU" sz="1400" b="1" dirty="0">
              <a:effectLst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6770"/>
              </p:ext>
            </p:extLst>
          </p:nvPr>
        </p:nvGraphicFramePr>
        <p:xfrm>
          <a:off x="990600" y="3429000"/>
          <a:ext cx="7162800" cy="2719497"/>
        </p:xfrm>
        <a:graphic>
          <a:graphicData uri="http://schemas.openxmlformats.org/drawingml/2006/table">
            <a:tbl>
              <a:tblPr/>
              <a:tblGrid>
                <a:gridCol w="3672265"/>
                <a:gridCol w="3490535"/>
              </a:tblGrid>
              <a:tr h="294646">
                <a:tc gridSpan="2"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5pPr>
                    </a:lstStyle>
                    <a:p>
                      <a:pPr marL="0" lvl="0" indent="0" algn="ctr" eaLnBrk="1" fontAlgn="t" hangingPunct="1"/>
                      <a:r>
                        <a:rPr kumimoji="1" lang="ru-RU" altLang="en-US" sz="16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Ногайский муниципальный район</a:t>
                      </a:r>
                      <a:endParaRPr kumimoji="0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27" marR="20327" marT="10163" marB="10163" anchor="ctr">
                    <a:lnL>
                      <a:solidFill>
                        <a:srgbClr val="A2A9B1"/>
                      </a:solidFill>
                      <a:miter lim="800000"/>
                    </a:lnL>
                    <a:lnR>
                      <a:solidFill>
                        <a:srgbClr val="A2A9B1"/>
                      </a:solidFill>
                      <a:miter lim="800000"/>
                    </a:lnR>
                    <a:lnT>
                      <a:solidFill>
                        <a:srgbClr val="A2A9B1"/>
                      </a:solidFill>
                      <a:miter lim="800000"/>
                    </a:lnT>
                    <a:lnB>
                      <a:solidFill>
                        <a:srgbClr val="A2A9B1"/>
                      </a:solidFill>
                      <a:miter lim="8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>
                      <a:miter lim="800000"/>
                    </a:lnR>
                    <a:lnT>
                      <a:solidFill>
                        <a:srgbClr val="A2A9B1"/>
                      </a:solidFill>
                      <a:miter lim="800000"/>
                    </a:lnT>
                    <a:lnB>
                      <a:solidFill>
                        <a:srgbClr val="A2A9B1"/>
                      </a:solidFill>
                      <a:miter lim="800000"/>
                    </a:lnB>
                  </a:tcPr>
                </a:tc>
              </a:tr>
              <a:tr h="317642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5pPr>
                    </a:lstStyle>
                    <a:p>
                      <a:pPr marL="0" lvl="0" indent="0" algn="ctr" eaLnBrk="1" fontAlgn="t" hangingPunct="1"/>
                      <a:r>
                        <a:rPr kumimoji="0" sz="1600" b="0" i="0" dirty="0">
                          <a:solidFill>
                            <a:srgbClr val="2F4847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Входит  </a:t>
                      </a:r>
                    </a:p>
                  </a:txBody>
                  <a:tcPr marL="20327" marR="20327" marT="10163" marB="10163" anchor="ctr">
                    <a:lnL>
                      <a:solidFill>
                        <a:srgbClr val="A2A9B1"/>
                      </a:solidFill>
                      <a:miter lim="800000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solidFill>
                        <a:srgbClr val="A2A9B1"/>
                      </a:solidFill>
                      <a:miter lim="800000"/>
                    </a:lnT>
                    <a:lnB>
                      <a:solidFill>
                        <a:srgbClr val="A2A9B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b="0" dirty="0" smtClean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состав  Карачаево-Черкесии </a:t>
                      </a:r>
                      <a:endParaRPr lang="ru-RU" sz="1600" b="0" dirty="0">
                        <a:solidFill>
                          <a:srgbClr val="2F4847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320" marR="20320" marT="10160" marB="10160" anchor="ctr">
                    <a:lnL>
                      <a:solidFill>
                        <a:srgbClr val="A2A9B1"/>
                      </a:solidFill>
                      <a:miter lim="800000"/>
                    </a:lnL>
                    <a:lnR>
                      <a:solidFill>
                        <a:srgbClr val="A2A9B1"/>
                      </a:solidFill>
                      <a:miter lim="800000"/>
                    </a:lnR>
                    <a:lnT>
                      <a:solidFill>
                        <a:srgbClr val="A2A9B1"/>
                      </a:solidFill>
                      <a:miter lim="800000"/>
                    </a:lnT>
                    <a:lnB>
                      <a:solidFill>
                        <a:srgbClr val="A2A9B1"/>
                      </a:solidFill>
                      <a:miter lim="800000"/>
                    </a:lnB>
                    <a:noFill/>
                  </a:tcPr>
                </a:tc>
              </a:tr>
              <a:tr h="317642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5pPr>
                    </a:lstStyle>
                    <a:p>
                      <a:pPr marL="0" lvl="0" indent="0" algn="ctr" eaLnBrk="1" fontAlgn="t" hangingPunct="1"/>
                      <a:r>
                        <a:rPr kumimoji="0" sz="1600" b="0" i="0" dirty="0">
                          <a:solidFill>
                            <a:srgbClr val="2F4847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Включает</a:t>
                      </a:r>
                    </a:p>
                  </a:txBody>
                  <a:tcPr marL="20327" marR="20327" marT="10163" marB="10163" anchor="ctr">
                    <a:lnL>
                      <a:solidFill>
                        <a:srgbClr val="A2A9B1"/>
                      </a:solidFill>
                      <a:miter lim="800000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solidFill>
                        <a:srgbClr val="A2A9B1"/>
                      </a:solidFill>
                      <a:miter lim="800000"/>
                    </a:lnT>
                    <a:lnB>
                      <a:solidFill>
                        <a:srgbClr val="A2A9B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1600" b="0" dirty="0" smtClean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населённых</a:t>
                      </a:r>
                      <a:r>
                        <a:rPr lang="ru-RU" sz="1600" b="0" baseline="0" dirty="0" smtClean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пунктов</a:t>
                      </a:r>
                      <a:endParaRPr lang="ru-RU" sz="1600" b="0" dirty="0">
                        <a:solidFill>
                          <a:srgbClr val="2F4847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320" marR="20320" marT="10160" marB="10160" anchor="ctr">
                    <a:lnL>
                      <a:solidFill>
                        <a:srgbClr val="A2A9B1"/>
                      </a:solidFill>
                      <a:miter lim="800000"/>
                    </a:lnL>
                    <a:lnR>
                      <a:solidFill>
                        <a:srgbClr val="A2A9B1"/>
                      </a:solidFill>
                      <a:miter lim="800000"/>
                    </a:lnR>
                    <a:lnT>
                      <a:solidFill>
                        <a:srgbClr val="A2A9B1"/>
                      </a:solidFill>
                      <a:miter lim="800000"/>
                    </a:lnT>
                    <a:lnB>
                      <a:solidFill>
                        <a:srgbClr val="A2A9B1"/>
                      </a:solidFill>
                      <a:miter lim="800000"/>
                    </a:lnB>
                    <a:noFill/>
                  </a:tcPr>
                </a:tc>
              </a:tr>
              <a:tr h="317642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5pPr>
                    </a:lstStyle>
                    <a:p>
                      <a:pPr marL="0" lvl="0" indent="0" algn="ctr" eaLnBrk="1" fontAlgn="t" hangingPunct="1"/>
                      <a:r>
                        <a:rPr kumimoji="0" sz="1600" b="0" i="0" dirty="0">
                          <a:solidFill>
                            <a:srgbClr val="2F4847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Административный центр</a:t>
                      </a:r>
                    </a:p>
                  </a:txBody>
                  <a:tcPr marL="20327" marR="20327" marT="10163" marB="10163" anchor="ctr">
                    <a:lnL>
                      <a:solidFill>
                        <a:srgbClr val="A2A9B1"/>
                      </a:solidFill>
                      <a:miter lim="800000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solidFill>
                        <a:srgbClr val="A2A9B1"/>
                      </a:solidFill>
                      <a:miter lim="800000"/>
                    </a:lnT>
                    <a:lnB>
                      <a:solidFill>
                        <a:srgbClr val="A2A9B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пос.</a:t>
                      </a:r>
                      <a:r>
                        <a:rPr lang="ru-RU" sz="1600" b="0" dirty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dirty="0" err="1" smtClean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Эркен</a:t>
                      </a:r>
                      <a:r>
                        <a:rPr lang="ru-RU" sz="1600" b="0" dirty="0" smtClean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b="0" dirty="0" err="1" smtClean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Шахар</a:t>
                      </a:r>
                      <a:endParaRPr lang="ru-RU" sz="1600" b="0" dirty="0">
                        <a:solidFill>
                          <a:srgbClr val="2F4847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320" marR="20320" marT="10160" marB="10160" anchor="ctr">
                    <a:lnL>
                      <a:solidFill>
                        <a:srgbClr val="A2A9B1"/>
                      </a:solidFill>
                      <a:miter lim="800000"/>
                    </a:lnL>
                    <a:lnR>
                      <a:solidFill>
                        <a:srgbClr val="A2A9B1"/>
                      </a:solidFill>
                      <a:miter lim="800000"/>
                    </a:lnR>
                    <a:lnT>
                      <a:solidFill>
                        <a:srgbClr val="A2A9B1"/>
                      </a:solidFill>
                      <a:miter lim="800000"/>
                    </a:lnT>
                    <a:lnB>
                      <a:solidFill>
                        <a:srgbClr val="A2A9B1"/>
                      </a:solidFill>
                      <a:miter lim="800000"/>
                    </a:lnB>
                    <a:noFill/>
                  </a:tcPr>
                </a:tc>
              </a:tr>
              <a:tr h="317642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5pPr>
                    </a:lstStyle>
                    <a:p>
                      <a:pPr marL="0" lvl="0" indent="0" algn="ctr" eaLnBrk="1" fontAlgn="t" hangingPunct="1"/>
                      <a:r>
                        <a:rPr kumimoji="0" sz="1600" b="0" i="0" dirty="0">
                          <a:solidFill>
                            <a:srgbClr val="2F4847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20327" marR="20327" marT="10163" marB="10163" anchor="ctr">
                    <a:lnL>
                      <a:solidFill>
                        <a:srgbClr val="A2A9B1"/>
                      </a:solidFill>
                      <a:miter lim="800000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solidFill>
                        <a:srgbClr val="A2A9B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16 400 чел.</a:t>
                      </a:r>
                      <a:endParaRPr lang="ru-RU" sz="1600" b="0" dirty="0">
                        <a:solidFill>
                          <a:srgbClr val="2F4847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320" marR="20320" marT="10160" marB="101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solidFill>
                        <a:srgbClr val="A2A9B1"/>
                      </a:solidFill>
                      <a:miter lim="800000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solidFill>
                        <a:srgbClr val="A2A9B1"/>
                      </a:solidFill>
                      <a:miter lim="800000"/>
                    </a:lnB>
                    <a:noFill/>
                  </a:tcPr>
                </a:tc>
              </a:tr>
              <a:tr h="616063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5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dirty="0" smtClean="0">
                          <a:solidFill>
                            <a:srgbClr val="2F4847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состав</a:t>
                      </a:r>
                    </a:p>
                    <a:p>
                      <a:pPr marL="0" lvl="0" indent="0" algn="ctr" eaLnBrk="1" fontAlgn="t" hangingPunct="1"/>
                      <a:endParaRPr kumimoji="0" sz="1600" b="0" i="0" dirty="0">
                        <a:solidFill>
                          <a:srgbClr val="2F4847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27" marR="20327" marT="10163" marB="10163" anchor="ctr">
                    <a:lnL>
                      <a:solidFill>
                        <a:srgbClr val="A2A9B1"/>
                      </a:solidFill>
                      <a:miter lim="800000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solidFill>
                        <a:srgbClr val="A2A9B1"/>
                      </a:solidFill>
                      <a:miter lim="800000"/>
                    </a:lnT>
                    <a:lnB>
                      <a:solidFill>
                        <a:srgbClr val="A2A9B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ногайцы</a:t>
                      </a:r>
                      <a:r>
                        <a:rPr lang="ru-RU" sz="1600" b="0" dirty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 русские, черкесы, абазины, карачаевцы и др.</a:t>
                      </a:r>
                      <a:endParaRPr lang="ru-RU" sz="1600" b="0" dirty="0">
                        <a:solidFill>
                          <a:srgbClr val="2F4847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320" marR="20320" marT="10160" marB="10160" anchor="ctr">
                    <a:lnL>
                      <a:solidFill>
                        <a:srgbClr val="A2A9B1"/>
                      </a:solidFill>
                      <a:miter lim="800000"/>
                    </a:lnL>
                    <a:lnR>
                      <a:solidFill>
                        <a:srgbClr val="A2A9B1"/>
                      </a:solidFill>
                      <a:miter lim="800000"/>
                    </a:lnR>
                    <a:lnT>
                      <a:solidFill>
                        <a:srgbClr val="A2A9B1"/>
                      </a:solidFill>
                      <a:miter lim="800000"/>
                    </a:lnT>
                    <a:lnB>
                      <a:solidFill>
                        <a:srgbClr val="A2A9B1"/>
                      </a:solidFill>
                      <a:miter lim="800000"/>
                    </a:lnB>
                    <a:noFill/>
                  </a:tcPr>
                </a:tc>
              </a:tr>
              <a:tr h="53822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1" lang="ru-RU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/>
                        </a:defRPr>
                      </a:lvl5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dirty="0" smtClean="0">
                          <a:solidFill>
                            <a:srgbClr val="2F4847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</a:p>
                  </a:txBody>
                  <a:tcPr marL="20327" marR="20327" marT="10163" marB="10163" anchor="ctr">
                    <a:lnL>
                      <a:solidFill>
                        <a:srgbClr val="A2A9B1"/>
                      </a:solidFill>
                      <a:miter lim="800000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solidFill>
                        <a:srgbClr val="A2A9B1"/>
                      </a:solidFill>
                      <a:miter lim="800000"/>
                    </a:lnT>
                    <a:lnB>
                      <a:solidFill>
                        <a:srgbClr val="A2A9B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600" b="0" dirty="0" smtClean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210,77</a:t>
                      </a:r>
                      <a:r>
                        <a:rPr lang="ru-RU" sz="1600" b="0" dirty="0">
                          <a:solidFill>
                            <a:srgbClr val="2F4847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км² </a:t>
                      </a:r>
                      <a:endParaRPr lang="ru-RU" sz="1600" b="0" dirty="0">
                        <a:solidFill>
                          <a:srgbClr val="2F4847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320" marR="20320" marT="10160" marB="10160" anchor="ctr">
                    <a:lnL>
                      <a:solidFill>
                        <a:srgbClr val="A2A9B1"/>
                      </a:solidFill>
                      <a:miter lim="800000"/>
                    </a:lnL>
                    <a:lnR>
                      <a:solidFill>
                        <a:srgbClr val="A2A9B1"/>
                      </a:solidFill>
                      <a:miter lim="800000"/>
                    </a:lnR>
                    <a:lnT>
                      <a:solidFill>
                        <a:srgbClr val="A2A9B1"/>
                      </a:solidFill>
                      <a:miter lim="800000"/>
                    </a:lnT>
                    <a:lnB>
                      <a:solidFill>
                        <a:srgbClr val="A2A9B1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object 10"/>
          <p:cNvSpPr/>
          <p:nvPr/>
        </p:nvSpPr>
        <p:spPr>
          <a:xfrm>
            <a:off x="1524000" y="1517806"/>
            <a:ext cx="2286001" cy="1834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https://upload.wikimedia.org/wikipedia/commons/thumb/1/13/Location_of_Nogaysky_Disrict_%28Karachay-Cherkessia%29.svg/300px-Location_of_Nogaysky_Disrict_%28Karachay-Cherkessia%29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9528"/>
            <a:ext cx="2057400" cy="167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525340" cy="5367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47676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7">
            <a:extLst>
              <a:ext uri="{FF2B5EF4-FFF2-40B4-BE49-F238E27FC236}">
                <a16:creationId xmlns:a16="http://schemas.microsoft.com/office/drawing/2014/main" xmlns="" id="{6A8858AA-35A5-48E6-B925-70CE63231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887" y="257422"/>
            <a:ext cx="7178913" cy="8286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Бюджет - это 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план доходов и расходов на определенный период</a:t>
            </a:r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auto">
          <a:xfrm>
            <a:off x="3005595" y="1238497"/>
            <a:ext cx="3352800" cy="81890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БЮДЖЕТ</a:t>
            </a: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>
            <a:off x="1044477" y="2133601"/>
            <a:ext cx="3558080" cy="914399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ДОХОДЫ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поступающие от населения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 и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организаций средства в бюджет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" name="AutoShape 36"/>
          <p:cNvSpPr>
            <a:spLocks noChangeArrowheads="1"/>
          </p:cNvSpPr>
          <p:nvPr/>
        </p:nvSpPr>
        <p:spPr bwMode="auto">
          <a:xfrm>
            <a:off x="5083077" y="2133601"/>
            <a:ext cx="3375123" cy="914399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РАСХОДЫ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выплачиваемые из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бюджета денежные средства</a:t>
            </a:r>
          </a:p>
        </p:txBody>
      </p:sp>
      <p:sp>
        <p:nvSpPr>
          <p:cNvPr id="26" name="AutoShape 39"/>
          <p:cNvSpPr>
            <a:spLocks noChangeArrowheads="1"/>
          </p:cNvSpPr>
          <p:nvPr/>
        </p:nvSpPr>
        <p:spPr bwMode="auto">
          <a:xfrm>
            <a:off x="1196877" y="3276600"/>
            <a:ext cx="3200400" cy="476497"/>
          </a:xfrm>
          <a:prstGeom prst="flowChartAlternateProcess">
            <a:avLst/>
          </a:prstGeom>
          <a:gradFill flip="none" rotWithShape="1">
            <a:gsLst>
              <a:gs pos="0">
                <a:srgbClr val="6C9C9C">
                  <a:tint val="66000"/>
                  <a:satMod val="160000"/>
                </a:srgbClr>
              </a:gs>
              <a:gs pos="50000">
                <a:srgbClr val="6C9C9C">
                  <a:tint val="44500"/>
                  <a:satMod val="160000"/>
                </a:srgbClr>
              </a:gs>
              <a:gs pos="100000">
                <a:srgbClr val="6C9C9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налоговые доходы</a:t>
            </a:r>
          </a:p>
        </p:txBody>
      </p:sp>
      <p:sp>
        <p:nvSpPr>
          <p:cNvPr id="27" name="AutoShape 40"/>
          <p:cNvSpPr>
            <a:spLocks noChangeArrowheads="1"/>
          </p:cNvSpPr>
          <p:nvPr/>
        </p:nvSpPr>
        <p:spPr bwMode="auto">
          <a:xfrm>
            <a:off x="1196877" y="3886201"/>
            <a:ext cx="3200400" cy="1219200"/>
          </a:xfrm>
          <a:prstGeom prst="flowChartAlternateProcess">
            <a:avLst/>
          </a:prstGeom>
          <a:gradFill flip="none" rotWithShape="1">
            <a:gsLst>
              <a:gs pos="0">
                <a:srgbClr val="6C9C9C">
                  <a:tint val="66000"/>
                  <a:satMod val="160000"/>
                </a:srgbClr>
              </a:gs>
              <a:gs pos="50000">
                <a:srgbClr val="6C9C9C">
                  <a:tint val="44500"/>
                  <a:satMod val="160000"/>
                </a:srgbClr>
              </a:gs>
              <a:gs pos="100000">
                <a:srgbClr val="6C9C9C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неналоговые поступления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  (пошлины, доходы от аренды   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prstClr val="black"/>
                </a:solidFill>
                <a:latin typeface="+mj-lt"/>
              </a:rPr>
              <a:t>и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продажи имущества,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штрафы и т.п.</a:t>
            </a:r>
          </a:p>
        </p:txBody>
      </p:sp>
      <p:sp>
        <p:nvSpPr>
          <p:cNvPr id="28" name="AutoShape 41"/>
          <p:cNvSpPr>
            <a:spLocks noChangeArrowheads="1"/>
          </p:cNvSpPr>
          <p:nvPr/>
        </p:nvSpPr>
        <p:spPr bwMode="auto">
          <a:xfrm>
            <a:off x="1196877" y="5257801"/>
            <a:ext cx="3124200" cy="533400"/>
          </a:xfrm>
          <a:prstGeom prst="flowChartAlternateProcess">
            <a:avLst/>
          </a:prstGeom>
          <a:gradFill flip="none" rotWithShape="1">
            <a:gsLst>
              <a:gs pos="0">
                <a:srgbClr val="6C9C9C">
                  <a:tint val="66000"/>
                  <a:satMod val="160000"/>
                </a:srgbClr>
              </a:gs>
              <a:gs pos="50000">
                <a:srgbClr val="6C9C9C">
                  <a:tint val="44500"/>
                  <a:satMod val="160000"/>
                </a:srgbClr>
              </a:gs>
              <a:gs pos="100000">
                <a:srgbClr val="6C9C9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безвозмездные поступления</a:t>
            </a:r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 flipH="1">
            <a:off x="815877" y="2838697"/>
            <a:ext cx="228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0" name="Line 45"/>
          <p:cNvSpPr>
            <a:spLocks noChangeShapeType="1"/>
          </p:cNvSpPr>
          <p:nvPr/>
        </p:nvSpPr>
        <p:spPr bwMode="auto">
          <a:xfrm>
            <a:off x="815877" y="2838697"/>
            <a:ext cx="0" cy="3352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1" name="Line 47"/>
          <p:cNvSpPr>
            <a:spLocks noChangeShapeType="1"/>
          </p:cNvSpPr>
          <p:nvPr/>
        </p:nvSpPr>
        <p:spPr bwMode="auto">
          <a:xfrm>
            <a:off x="815877" y="3981697"/>
            <a:ext cx="381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2" name="Line 49"/>
          <p:cNvSpPr>
            <a:spLocks noChangeShapeType="1"/>
          </p:cNvSpPr>
          <p:nvPr/>
        </p:nvSpPr>
        <p:spPr bwMode="auto">
          <a:xfrm>
            <a:off x="815877" y="4972297"/>
            <a:ext cx="381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V="1">
            <a:off x="815877" y="6191497"/>
            <a:ext cx="381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4" name="AutoShape 52"/>
          <p:cNvSpPr>
            <a:spLocks noChangeArrowheads="1"/>
          </p:cNvSpPr>
          <p:nvPr/>
        </p:nvSpPr>
        <p:spPr bwMode="auto">
          <a:xfrm>
            <a:off x="2183360" y="1314697"/>
            <a:ext cx="712240" cy="818904"/>
          </a:xfrm>
          <a:custGeom>
            <a:avLst/>
            <a:gdLst>
              <a:gd name="T0" fmla="*/ 27107473 w 21600"/>
              <a:gd name="T1" fmla="*/ 0 h 21600"/>
              <a:gd name="T2" fmla="*/ 27107473 w 21600"/>
              <a:gd name="T3" fmla="*/ 25571195 h 21600"/>
              <a:gd name="T4" fmla="*/ 5801064 w 21600"/>
              <a:gd name="T5" fmla="*/ 45430012 h 21600"/>
              <a:gd name="T6" fmla="*/ 38709597 w 21600"/>
              <a:gd name="T7" fmla="*/ 1278562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>
            <a:gsLst>
              <a:gs pos="0">
                <a:srgbClr val="C9C2D1">
                  <a:lumMod val="50000"/>
                </a:srgbClr>
              </a:gs>
              <a:gs pos="53000">
                <a:srgbClr val="6BB1C9">
                  <a:tint val="60000"/>
                  <a:satMod val="130000"/>
                  <a:lumMod val="100000"/>
                </a:srgbClr>
              </a:gs>
              <a:gs pos="100000">
                <a:srgbClr val="6BB1C9">
                  <a:tint val="96000"/>
                  <a:lumMod val="108000"/>
                </a:srgbClr>
              </a:gs>
            </a:gsLst>
            <a:lin ang="5400000" scaled="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5" name="AutoShape 57"/>
          <p:cNvSpPr>
            <a:spLocks noChangeArrowheads="1"/>
          </p:cNvSpPr>
          <p:nvPr/>
        </p:nvSpPr>
        <p:spPr bwMode="auto">
          <a:xfrm rot="5400000">
            <a:off x="6513587" y="1312691"/>
            <a:ext cx="742704" cy="860523"/>
          </a:xfrm>
          <a:custGeom>
            <a:avLst/>
            <a:gdLst>
              <a:gd name="T0" fmla="*/ 22777815 w 21600"/>
              <a:gd name="T1" fmla="*/ 0 h 21600"/>
              <a:gd name="T2" fmla="*/ 22777815 w 21600"/>
              <a:gd name="T3" fmla="*/ 29656548 h 21600"/>
              <a:gd name="T4" fmla="*/ 4874521 w 21600"/>
              <a:gd name="T5" fmla="*/ 52688072 h 21600"/>
              <a:gd name="T6" fmla="*/ 32526815 w 21600"/>
              <a:gd name="T7" fmla="*/ 1482827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>
            <a:gsLst>
              <a:gs pos="0">
                <a:srgbClr val="C9C2D1">
                  <a:lumMod val="50000"/>
                </a:srgbClr>
              </a:gs>
              <a:gs pos="53000">
                <a:srgbClr val="6BB1C9">
                  <a:tint val="60000"/>
                  <a:satMod val="130000"/>
                  <a:lumMod val="100000"/>
                </a:srgbClr>
              </a:gs>
              <a:gs pos="100000">
                <a:srgbClr val="6BB1C9">
                  <a:tint val="96000"/>
                  <a:lumMod val="108000"/>
                </a:srgbClr>
              </a:gs>
            </a:gsLst>
            <a:lin ang="5400000" scaled="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6" name="AutoShape 58"/>
          <p:cNvSpPr>
            <a:spLocks noChangeArrowheads="1"/>
          </p:cNvSpPr>
          <p:nvPr/>
        </p:nvSpPr>
        <p:spPr bwMode="auto">
          <a:xfrm>
            <a:off x="5083077" y="3276601"/>
            <a:ext cx="3657600" cy="2666999"/>
          </a:xfrm>
          <a:prstGeom prst="flowChartAlternateProcess">
            <a:avLst/>
          </a:prstGeom>
          <a:gradFill flip="none" rotWithShape="1">
            <a:gsLst>
              <a:gs pos="0">
                <a:srgbClr val="6C9C9C">
                  <a:tint val="66000"/>
                  <a:satMod val="160000"/>
                </a:srgbClr>
              </a:gs>
              <a:gs pos="50000">
                <a:srgbClr val="6C9C9C">
                  <a:tint val="44500"/>
                  <a:satMod val="160000"/>
                </a:srgbClr>
              </a:gs>
              <a:gs pos="100000">
                <a:srgbClr val="6C9C9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-общегосударственные вопросы;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-национальная оборона;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-национальная безопасность;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-национальная экономика;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0" dirty="0" smtClean="0">
                <a:solidFill>
                  <a:prstClr val="black"/>
                </a:solidFill>
                <a:latin typeface="+mj-lt"/>
              </a:rPr>
              <a:t>-охрана окружающей среды;</a:t>
            </a:r>
            <a:endParaRPr kumimoji="0" lang="ru-RU" sz="1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-образование;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-культура;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-социальная политика и др.</a:t>
            </a:r>
          </a:p>
        </p:txBody>
      </p:sp>
      <p:sp>
        <p:nvSpPr>
          <p:cNvPr id="37" name="Line 59"/>
          <p:cNvSpPr>
            <a:spLocks noChangeShapeType="1"/>
          </p:cNvSpPr>
          <p:nvPr/>
        </p:nvSpPr>
        <p:spPr bwMode="auto">
          <a:xfrm>
            <a:off x="8664477" y="2838697"/>
            <a:ext cx="228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>
            <a:off x="8893077" y="2838697"/>
            <a:ext cx="0" cy="2209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9" name="Line 61"/>
          <p:cNvSpPr>
            <a:spLocks noChangeShapeType="1"/>
          </p:cNvSpPr>
          <p:nvPr/>
        </p:nvSpPr>
        <p:spPr bwMode="auto">
          <a:xfrm flipH="1">
            <a:off x="8740677" y="5048497"/>
            <a:ext cx="152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1680" y="314030"/>
            <a:ext cx="7727520" cy="75277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/>
          <a:p>
            <a:pPr marL="1379220" marR="5080" indent="-1367155" algn="l">
              <a:lnSpc>
                <a:spcPct val="99600"/>
              </a:lnSpc>
              <a:spcBef>
                <a:spcPts val="110"/>
              </a:spcBef>
            </a:pPr>
            <a:r>
              <a:rPr lang="ru-RU" spc="-1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Приоритеты формирования</a:t>
            </a:r>
            <a:r>
              <a:rPr spc="-1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ru-RU" spc="-35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бюджета </a:t>
            </a:r>
            <a:r>
              <a:rPr lang="ru-RU" spc="-160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на </a:t>
            </a:r>
            <a:r>
              <a:rPr spc="-160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spc="30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202</a:t>
            </a:r>
            <a:r>
              <a:rPr lang="ru-RU" spc="30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4</a:t>
            </a:r>
            <a:r>
              <a:rPr spc="30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ru-RU" spc="20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год</a:t>
            </a:r>
            <a:br>
              <a:rPr lang="ru-RU" spc="20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ru-RU" spc="-245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и  </a:t>
            </a:r>
            <a:r>
              <a:rPr lang="ru-RU" spc="-165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плановый период </a:t>
            </a:r>
            <a:r>
              <a:rPr spc="25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202</a:t>
            </a:r>
            <a:r>
              <a:rPr lang="ru-RU" spc="25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5</a:t>
            </a:r>
            <a:r>
              <a:rPr spc="25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-202</a:t>
            </a:r>
            <a:r>
              <a:rPr lang="ru-RU" spc="25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6</a:t>
            </a:r>
            <a:r>
              <a:rPr spc="-25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ru-RU" spc="-15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годов</a:t>
            </a:r>
            <a:endParaRPr spc="-15" dirty="0">
              <a:solidFill>
                <a:schemeClr val="accent5">
                  <a:lumMod val="75000"/>
                </a:schemeClr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55506" y="1395920"/>
            <a:ext cx="5335905" cy="5337175"/>
            <a:chOff x="2119883" y="1336547"/>
            <a:chExt cx="5335905" cy="5337175"/>
          </a:xfrm>
        </p:grpSpPr>
        <p:sp>
          <p:nvSpPr>
            <p:cNvPr id="10" name="object 10"/>
            <p:cNvSpPr/>
            <p:nvPr/>
          </p:nvSpPr>
          <p:spPr>
            <a:xfrm>
              <a:off x="2119883" y="1336547"/>
              <a:ext cx="5335524" cy="5337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86227" y="1825751"/>
              <a:ext cx="2165591" cy="21656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43200" y="2590800"/>
            <a:ext cx="1693545" cy="735458"/>
          </a:xfrm>
          <a:prstGeom prst="rect">
            <a:avLst/>
          </a:prstGeom>
        </p:spPr>
        <p:txBody>
          <a:bodyPr vert="horz" wrap="square" lIns="0" tIns="42545" rIns="0" bIns="0" rtlCol="0" anchor="ctr">
            <a:spAutoFit/>
          </a:bodyPr>
          <a:lstStyle/>
          <a:p>
            <a:pPr marL="12700" marR="5080" indent="220979" algn="ctr">
              <a:lnSpc>
                <a:spcPts val="1580"/>
              </a:lnSpc>
              <a:spcBef>
                <a:spcPts val="335"/>
              </a:spcBef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Увеличение</a:t>
            </a:r>
          </a:p>
          <a:p>
            <a:pPr marL="12700" marR="5080" indent="220979" algn="ctr">
              <a:lnSpc>
                <a:spcPts val="1580"/>
              </a:lnSpc>
              <a:spcBef>
                <a:spcPts val="335"/>
              </a:spcBef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оходной</a:t>
            </a:r>
          </a:p>
          <a:p>
            <a:pPr marL="12700" marR="5080" indent="220979" algn="ctr">
              <a:lnSpc>
                <a:spcPts val="1580"/>
              </a:lnSpc>
              <a:spcBef>
                <a:spcPts val="335"/>
              </a:spcBef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части</a:t>
            </a:r>
            <a:endParaRPr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23459" y="1915343"/>
            <a:ext cx="2167128" cy="2165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29200" y="2514600"/>
            <a:ext cx="1793812" cy="866391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635" algn="ctr">
              <a:lnSpc>
                <a:spcPts val="1580"/>
              </a:lnSpc>
              <a:spcBef>
                <a:spcPts val="335"/>
              </a:spcBef>
            </a:pPr>
            <a:r>
              <a:rPr sz="1600" b="1" spc="-2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Реализация  </a:t>
            </a:r>
            <a:r>
              <a:rPr sz="1600" b="1" spc="11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</a:t>
            </a:r>
            <a:r>
              <a:rPr sz="1600" b="1" spc="1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</a:t>
            </a:r>
            <a:r>
              <a:rPr sz="1600" b="1" spc="-3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</a:t>
            </a:r>
            <a:r>
              <a:rPr sz="1600" b="1" spc="6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</a:t>
            </a:r>
            <a:r>
              <a:rPr sz="1600" b="1" spc="5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</a:t>
            </a:r>
            <a:r>
              <a:rPr sz="1600" b="1" spc="1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еги</a:t>
            </a:r>
            <a:r>
              <a:rPr sz="1600" b="1" spc="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ч</a:t>
            </a:r>
            <a:r>
              <a:rPr sz="1600" b="1" spc="4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еск</a:t>
            </a:r>
            <a:r>
              <a:rPr sz="1600" b="1" spc="-4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</a:t>
            </a:r>
            <a:r>
              <a:rPr sz="1600" b="1" spc="1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х  </a:t>
            </a:r>
            <a:r>
              <a:rPr sz="1600" b="1" spc="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инициатив  Президента</a:t>
            </a:r>
            <a:r>
              <a:rPr sz="1600" b="1" spc="4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1600" b="1" spc="-4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</a:t>
            </a:r>
            <a:r>
              <a:rPr sz="1600" b="1" spc="-40" dirty="0">
                <a:solidFill>
                  <a:srgbClr val="002060"/>
                </a:solidFill>
                <a:latin typeface="+mj-lt"/>
                <a:cs typeface="Georgia"/>
              </a:rPr>
              <a:t>Ф</a:t>
            </a:r>
            <a:endParaRPr sz="1600" dirty="0">
              <a:latin typeface="+mj-lt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4600" y="4064508"/>
            <a:ext cx="2165591" cy="2165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61894" y="4419600"/>
            <a:ext cx="1733906" cy="137883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065" marR="5080" indent="1270" algn="ctr">
              <a:lnSpc>
                <a:spcPct val="88100"/>
              </a:lnSpc>
              <a:spcBef>
                <a:spcPts val="315"/>
              </a:spcBef>
            </a:pPr>
            <a:r>
              <a:rPr lang="ru-RU" sz="1600" b="1" spc="-2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Выполнение</a:t>
            </a:r>
            <a:r>
              <a:rPr sz="1600" b="1" spc="-2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1600" b="1" spc="-2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lang="ru-RU" sz="1600" b="1" spc="4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сех</a:t>
            </a:r>
            <a:r>
              <a:rPr sz="1600" b="1" spc="4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1600" b="1" spc="-5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социальных</a:t>
            </a:r>
            <a:r>
              <a:rPr sz="1600" b="1" spc="-5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1600" b="1" spc="-5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обязательств</a:t>
            </a:r>
            <a:r>
              <a:rPr sz="1600" b="1" spc="25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1600" b="1" spc="-15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Ногайского</a:t>
            </a:r>
          </a:p>
          <a:p>
            <a:pPr marL="12065" marR="5080" indent="1270" algn="ctr">
              <a:lnSpc>
                <a:spcPct val="88100"/>
              </a:lnSpc>
              <a:spcBef>
                <a:spcPts val="315"/>
              </a:spcBef>
            </a:pPr>
            <a:r>
              <a:rPr sz="1600" b="1" spc="8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1600" b="1" spc="-10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МР</a:t>
            </a:r>
            <a:endParaRPr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23459" y="4064508"/>
            <a:ext cx="2167128" cy="2165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48884" y="4675251"/>
            <a:ext cx="1732916" cy="863698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1270" algn="ctr">
              <a:lnSpc>
                <a:spcPts val="1580"/>
              </a:lnSpc>
              <a:spcBef>
                <a:spcPts val="335"/>
              </a:spcBef>
            </a:pPr>
            <a:r>
              <a:rPr sz="1600" b="1" spc="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Недопущение  </a:t>
            </a:r>
            <a:r>
              <a:rPr sz="1600" b="1" spc="-1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образования  </a:t>
            </a:r>
            <a:r>
              <a:rPr sz="1600" b="1" spc="2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кредиторской  </a:t>
            </a:r>
            <a:r>
              <a:rPr sz="1600" b="1" spc="-1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</a:t>
            </a:r>
            <a:r>
              <a:rPr sz="1600" b="1" spc="4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</a:t>
            </a:r>
            <a:r>
              <a:rPr sz="1600" b="1" spc="4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</a:t>
            </a:r>
            <a:r>
              <a:rPr sz="1600" b="1" spc="-6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</a:t>
            </a:r>
            <a:r>
              <a:rPr sz="1600" b="1" spc="-8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л</a:t>
            </a:r>
            <a:r>
              <a:rPr sz="1600" b="1" spc="1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женно</a:t>
            </a:r>
            <a:r>
              <a:rPr sz="1600" b="1" spc="-1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</a:t>
            </a:r>
            <a:r>
              <a:rPr sz="1600" b="1" spc="13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</a:t>
            </a:r>
            <a:r>
              <a:rPr sz="1600" b="1" spc="-3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</a:t>
            </a:r>
            <a:endParaRPr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81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90600" y="457200"/>
            <a:ext cx="7296912" cy="833049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-635" algn="ctr">
              <a:lnSpc>
                <a:spcPct val="98300"/>
              </a:lnSpc>
              <a:spcBef>
                <a:spcPts val="145"/>
              </a:spcBef>
            </a:pPr>
            <a:r>
              <a:rPr lang="ru-RU" sz="1800" b="1" spc="-130" dirty="0" smtClean="0">
                <a:effectLst/>
                <a:latin typeface="+mj-lt"/>
                <a:cs typeface="Times New Roman" panose="02020603050405020304" pitchFamily="18" charset="0"/>
              </a:rPr>
              <a:t>Основные  показатели доходной  части  бюджета</a:t>
            </a:r>
            <a:br>
              <a:rPr lang="ru-RU" sz="1800" b="1" spc="-130" dirty="0" smtClean="0">
                <a:effectLst/>
                <a:latin typeface="+mj-lt"/>
                <a:cs typeface="Times New Roman" panose="02020603050405020304" pitchFamily="18" charset="0"/>
              </a:rPr>
            </a:br>
            <a:r>
              <a:rPr lang="ru-RU" sz="1800" b="1" spc="-130" dirty="0" smtClean="0">
                <a:effectLst/>
                <a:latin typeface="+mj-lt"/>
                <a:cs typeface="Times New Roman" panose="02020603050405020304" pitchFamily="18" charset="0"/>
              </a:rPr>
              <a:t>Ногайского  муниципального  района  на  2024  год</a:t>
            </a:r>
            <a:br>
              <a:rPr lang="ru-RU" sz="1800" b="1" spc="-130" dirty="0" smtClean="0">
                <a:effectLst/>
                <a:latin typeface="+mj-lt"/>
                <a:cs typeface="Times New Roman" panose="02020603050405020304" pitchFamily="18" charset="0"/>
              </a:rPr>
            </a:br>
            <a:r>
              <a:rPr lang="ru-RU" sz="1800" b="1" spc="-130" dirty="0" smtClean="0">
                <a:effectLst/>
                <a:latin typeface="+mj-lt"/>
                <a:cs typeface="Times New Roman" panose="02020603050405020304" pitchFamily="18" charset="0"/>
              </a:rPr>
              <a:t>и плановый период  2025 - 2026  годов</a:t>
            </a:r>
            <a:endParaRPr lang="ru-RU" sz="1800" b="1" dirty="0">
              <a:effectLst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840" y="1637156"/>
            <a:ext cx="9130665" cy="878345"/>
            <a:chOff x="13840" y="1637156"/>
            <a:chExt cx="9130665" cy="878345"/>
          </a:xfrm>
        </p:grpSpPr>
        <p:sp>
          <p:nvSpPr>
            <p:cNvPr id="14" name="object 14"/>
            <p:cNvSpPr/>
            <p:nvPr/>
          </p:nvSpPr>
          <p:spPr>
            <a:xfrm>
              <a:off x="20180" y="1637156"/>
              <a:ext cx="6156325" cy="360045"/>
            </a:xfrm>
            <a:custGeom>
              <a:avLst/>
              <a:gdLst/>
              <a:ahLst/>
              <a:cxnLst/>
              <a:rect l="l" t="t" r="r" b="b"/>
              <a:pathLst>
                <a:path w="6156325" h="360044">
                  <a:moveTo>
                    <a:pt x="5148059" y="0"/>
                  </a:moveTo>
                  <a:lnTo>
                    <a:pt x="0" y="0"/>
                  </a:lnTo>
                  <a:lnTo>
                    <a:pt x="0" y="359575"/>
                  </a:lnTo>
                  <a:lnTo>
                    <a:pt x="5148059" y="359575"/>
                  </a:lnTo>
                  <a:lnTo>
                    <a:pt x="5148059" y="0"/>
                  </a:lnTo>
                  <a:close/>
                </a:path>
                <a:path w="6156325" h="360044">
                  <a:moveTo>
                    <a:pt x="6156185" y="0"/>
                  </a:moveTo>
                  <a:lnTo>
                    <a:pt x="5148072" y="0"/>
                  </a:lnTo>
                  <a:lnTo>
                    <a:pt x="5148072" y="359575"/>
                  </a:lnTo>
                  <a:lnTo>
                    <a:pt x="6156185" y="359575"/>
                  </a:lnTo>
                  <a:lnTo>
                    <a:pt x="6156185" y="0"/>
                  </a:lnTo>
                  <a:close/>
                </a:path>
              </a:pathLst>
            </a:custGeom>
            <a:solidFill>
              <a:srgbClr val="5DC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6000" y="1637156"/>
              <a:ext cx="1088745" cy="360045"/>
            </a:xfrm>
            <a:custGeom>
              <a:avLst/>
              <a:gdLst/>
              <a:ahLst/>
              <a:cxnLst/>
              <a:rect l="l" t="t" r="r" b="b"/>
              <a:pathLst>
                <a:path w="1008379" h="360044">
                  <a:moveTo>
                    <a:pt x="1008113" y="0"/>
                  </a:moveTo>
                  <a:lnTo>
                    <a:pt x="0" y="0"/>
                  </a:lnTo>
                  <a:lnTo>
                    <a:pt x="0" y="359562"/>
                  </a:lnTo>
                  <a:lnTo>
                    <a:pt x="1008113" y="359562"/>
                  </a:lnTo>
                  <a:lnTo>
                    <a:pt x="1008113" y="0"/>
                  </a:lnTo>
                  <a:close/>
                </a:path>
              </a:pathLst>
            </a:custGeom>
            <a:solidFill>
              <a:srgbClr val="F4B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84479" y="1637156"/>
              <a:ext cx="1959610" cy="360045"/>
            </a:xfrm>
            <a:custGeom>
              <a:avLst/>
              <a:gdLst/>
              <a:ahLst/>
              <a:cxnLst/>
              <a:rect l="l" t="t" r="r" b="b"/>
              <a:pathLst>
                <a:path w="1959609" h="360044">
                  <a:moveTo>
                    <a:pt x="1959521" y="0"/>
                  </a:moveTo>
                  <a:lnTo>
                    <a:pt x="1008113" y="0"/>
                  </a:lnTo>
                  <a:lnTo>
                    <a:pt x="0" y="0"/>
                  </a:lnTo>
                  <a:lnTo>
                    <a:pt x="0" y="359575"/>
                  </a:lnTo>
                  <a:lnTo>
                    <a:pt x="1008113" y="359575"/>
                  </a:lnTo>
                  <a:lnTo>
                    <a:pt x="1959521" y="359549"/>
                  </a:lnTo>
                  <a:lnTo>
                    <a:pt x="1959521" y="0"/>
                  </a:lnTo>
                  <a:close/>
                </a:path>
              </a:pathLst>
            </a:custGeom>
            <a:solidFill>
              <a:srgbClr val="5DC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80" y="1996706"/>
              <a:ext cx="6156325" cy="518159"/>
            </a:xfrm>
            <a:custGeom>
              <a:avLst/>
              <a:gdLst/>
              <a:ahLst/>
              <a:cxnLst/>
              <a:rect l="l" t="t" r="r" b="b"/>
              <a:pathLst>
                <a:path w="6156325" h="518160">
                  <a:moveTo>
                    <a:pt x="5148059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5148059" y="518160"/>
                  </a:lnTo>
                  <a:lnTo>
                    <a:pt x="5148059" y="0"/>
                  </a:lnTo>
                  <a:close/>
                </a:path>
                <a:path w="6156325" h="518160">
                  <a:moveTo>
                    <a:pt x="6156185" y="0"/>
                  </a:moveTo>
                  <a:lnTo>
                    <a:pt x="5148072" y="0"/>
                  </a:lnTo>
                  <a:lnTo>
                    <a:pt x="5148072" y="518160"/>
                  </a:lnTo>
                  <a:lnTo>
                    <a:pt x="6156185" y="518160"/>
                  </a:lnTo>
                  <a:lnTo>
                    <a:pt x="6156185" y="0"/>
                  </a:lnTo>
                  <a:close/>
                </a:path>
              </a:pathLst>
            </a:custGeom>
            <a:solidFill>
              <a:srgbClr val="D2E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6000" y="1996706"/>
              <a:ext cx="1088745" cy="518159"/>
            </a:xfrm>
            <a:custGeom>
              <a:avLst/>
              <a:gdLst/>
              <a:ahLst/>
              <a:cxnLst/>
              <a:rect l="l" t="t" r="r" b="b"/>
              <a:pathLst>
                <a:path w="1008379" h="518160">
                  <a:moveTo>
                    <a:pt x="1008113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1008113" y="518160"/>
                  </a:lnTo>
                  <a:lnTo>
                    <a:pt x="1008113" y="0"/>
                  </a:lnTo>
                  <a:close/>
                </a:path>
              </a:pathLst>
            </a:custGeom>
            <a:solidFill>
              <a:srgbClr val="F4B2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84479" y="1996706"/>
              <a:ext cx="1959610" cy="518795"/>
            </a:xfrm>
            <a:custGeom>
              <a:avLst/>
              <a:gdLst/>
              <a:ahLst/>
              <a:cxnLst/>
              <a:rect l="l" t="t" r="r" b="b"/>
              <a:pathLst>
                <a:path w="1959609" h="518794">
                  <a:moveTo>
                    <a:pt x="1959521" y="0"/>
                  </a:moveTo>
                  <a:lnTo>
                    <a:pt x="1008113" y="0"/>
                  </a:lnTo>
                  <a:lnTo>
                    <a:pt x="0" y="0"/>
                  </a:lnTo>
                  <a:lnTo>
                    <a:pt x="0" y="518160"/>
                  </a:lnTo>
                  <a:lnTo>
                    <a:pt x="1008113" y="518160"/>
                  </a:lnTo>
                  <a:lnTo>
                    <a:pt x="1959521" y="518172"/>
                  </a:lnTo>
                  <a:lnTo>
                    <a:pt x="1959521" y="0"/>
                  </a:lnTo>
                  <a:close/>
                </a:path>
              </a:pathLst>
            </a:custGeom>
            <a:solidFill>
              <a:srgbClr val="D2E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840" y="1977656"/>
              <a:ext cx="9130665" cy="38100"/>
            </a:xfrm>
            <a:custGeom>
              <a:avLst/>
              <a:gdLst/>
              <a:ahLst/>
              <a:cxnLst/>
              <a:rect l="l" t="t" r="r" b="b"/>
              <a:pathLst>
                <a:path w="9130665" h="38100">
                  <a:moveTo>
                    <a:pt x="0" y="38100"/>
                  </a:moveTo>
                  <a:lnTo>
                    <a:pt x="9130159" y="38100"/>
                  </a:lnTo>
                  <a:lnTo>
                    <a:pt x="9130159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667355"/>
              </p:ext>
            </p:extLst>
          </p:nvPr>
        </p:nvGraphicFramePr>
        <p:xfrm>
          <a:off x="64367" y="1637157"/>
          <a:ext cx="9003435" cy="3686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6494"/>
                <a:gridCol w="987138"/>
                <a:gridCol w="1049931"/>
                <a:gridCol w="1047168"/>
                <a:gridCol w="902704"/>
              </a:tblGrid>
              <a:tr h="31486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600" b="1" spc="-125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600" b="1" spc="-125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35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Ед.</a:t>
                      </a:r>
                      <a:r>
                        <a:rPr sz="1600" b="1" spc="-14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spc="-9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изм.</a:t>
                      </a:r>
                      <a:endParaRPr sz="16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35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600" b="1" spc="-114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600" b="1" spc="-204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600" b="1" spc="-204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sz="16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35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600" b="1" spc="-135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600" b="1" spc="-114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spc="-204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г.</a:t>
                      </a:r>
                      <a:endParaRPr sz="16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6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600" b="1" spc="-16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600" b="1" spc="-160" dirty="0" smtClean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600" b="1" spc="-16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sz="16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408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НАЛОГОВЫЕ И  НЕНАЛОГОВЫЕ ДОХОДЫ, 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том числе: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400" b="0" spc="-85" dirty="0" smtClean="0">
                          <a:latin typeface="+mj-lt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400" b="0" spc="-135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100" dirty="0" smtClean="0">
                          <a:latin typeface="+mj-lt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2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 905,8</a:t>
                      </a:r>
                      <a:endParaRPr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 36 861,7</a:t>
                      </a:r>
                      <a:endParaRPr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39 274,1</a:t>
                      </a:r>
                      <a:endParaRPr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16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400" b="1" spc="-75" dirty="0" smtClean="0">
                          <a:latin typeface="+mj-lt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 b="1" spc="-75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400" b="0" spc="-85" dirty="0" smtClean="0">
                          <a:latin typeface="+mj-lt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400" b="0" spc="-135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100" dirty="0" smtClean="0">
                          <a:latin typeface="+mj-lt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8 847,0</a:t>
                      </a:r>
                      <a:endParaRPr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B20C"/>
                    </a:solidFill>
                  </a:tcPr>
                </a:tc>
                <a:tc>
                  <a:txBody>
                    <a:bodyPr/>
                    <a:lstStyle/>
                    <a:p>
                      <a:pPr marL="256540" algn="l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   9 318,0</a:t>
                      </a:r>
                      <a:endParaRPr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9 868,0</a:t>
                      </a:r>
                      <a:endParaRPr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2"/>
                    </a:solidFill>
                  </a:tcPr>
                </a:tc>
              </a:tr>
              <a:tr h="38539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400" b="1" spc="-75" dirty="0" smtClean="0">
                          <a:latin typeface="+mj-lt"/>
                          <a:cs typeface="Times New Roman" panose="02020603050405020304" pitchFamily="18" charset="0"/>
                        </a:rPr>
                        <a:t>Налог на совокупный доход</a:t>
                      </a:r>
                      <a:endParaRPr lang="ru-RU" sz="1400" b="1" spc="-75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400" b="0" spc="-85" dirty="0" smtClean="0">
                          <a:latin typeface="+mj-lt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400" b="0" spc="-135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100" dirty="0" smtClean="0">
                          <a:latin typeface="+mj-lt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5 864,0</a:t>
                      </a:r>
                      <a:endParaRPr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B2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6 270,0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782,0</a:t>
                      </a:r>
                      <a:endParaRPr lang="ru-RU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E3"/>
                    </a:solidFill>
                  </a:tcPr>
                </a:tc>
              </a:tr>
              <a:tr h="26691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400" b="1" spc="-65" dirty="0" smtClean="0">
                          <a:latin typeface="+mj-lt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endParaRPr lang="ru-RU" sz="1400" b="1" spc="-65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400" b="0" spc="-85" dirty="0" smtClean="0">
                          <a:latin typeface="+mj-lt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400" b="0" spc="-135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100" dirty="0" smtClean="0">
                          <a:latin typeface="+mj-lt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9 323,0</a:t>
                      </a: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B2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10 236,0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11 222,0</a:t>
                      </a:r>
                      <a:endParaRPr lang="ru-RU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2"/>
                    </a:solidFill>
                  </a:tcPr>
                </a:tc>
              </a:tr>
              <a:tr h="26691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400" b="1" spc="-65" dirty="0" smtClean="0">
                          <a:latin typeface="+mj-lt"/>
                          <a:cs typeface="Times New Roman" panose="02020603050405020304" pitchFamily="18" charset="0"/>
                        </a:rPr>
                        <a:t>Акцизы по подакцизным товарам</a:t>
                      </a:r>
                      <a:endParaRPr lang="ru-RU" sz="1400" b="1" spc="-65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85" dirty="0" smtClean="0">
                          <a:latin typeface="+mj-lt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400" b="0" spc="-135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100" dirty="0" smtClean="0">
                          <a:latin typeface="+mj-lt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55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5 322,8</a:t>
                      </a:r>
                    </a:p>
                  </a:txBody>
                  <a:tcPr marL="0" marR="0" marT="355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B2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7 488,7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7 853,1</a:t>
                      </a:r>
                      <a:endParaRPr lang="ru-RU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2"/>
                    </a:solidFill>
                  </a:tcPr>
                </a:tc>
              </a:tr>
              <a:tr h="3148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spc="-70" dirty="0" smtClean="0">
                          <a:latin typeface="+mj-lt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1" spc="-7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400" b="0" spc="-85" dirty="0" smtClean="0">
                          <a:latin typeface="+mj-lt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400" b="0" spc="-135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100" dirty="0" smtClean="0">
                          <a:latin typeface="+mj-lt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719,0</a:t>
                      </a:r>
                      <a:endParaRPr lang="ru-RU" sz="1200" b="1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B2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719,0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719,0</a:t>
                      </a:r>
                      <a:endParaRPr lang="ru-RU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E3"/>
                    </a:solidFill>
                  </a:tcPr>
                </a:tc>
              </a:tr>
              <a:tr h="3732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spc="-65" dirty="0" smtClean="0">
                          <a:latin typeface="+mj-lt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400" b="1" spc="-65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400" b="0" spc="-85" dirty="0" smtClean="0">
                          <a:latin typeface="+mj-lt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400" b="0" spc="-135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100" dirty="0" smtClean="0">
                          <a:latin typeface="+mj-lt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10,0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B2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2"/>
                    </a:solidFill>
                  </a:tcPr>
                </a:tc>
              </a:tr>
              <a:tr h="24551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spc="-70" dirty="0" smtClean="0">
                          <a:latin typeface="+mj-lt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1" spc="-7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400" b="0" spc="-85" dirty="0" smtClean="0">
                          <a:latin typeface="+mj-lt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400" b="0" spc="-135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100" dirty="0" smtClean="0">
                          <a:latin typeface="+mj-lt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E3"/>
                    </a:solidFill>
                  </a:tcPr>
                </a:tc>
              </a:tr>
              <a:tr h="244264">
                <a:tc>
                  <a:txBody>
                    <a:bodyPr/>
                    <a:lstStyle/>
                    <a:p>
                      <a:pPr marL="90805" marR="95694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spc="-75" dirty="0" smtClean="0">
                          <a:latin typeface="+mj-lt"/>
                          <a:cs typeface="Times New Roman" panose="02020603050405020304" pitchFamily="18" charset="0"/>
                        </a:rPr>
                        <a:t>Доходы от использования имущества </a:t>
                      </a:r>
                      <a:endParaRPr lang="ru-RU" sz="1400" b="1" spc="-75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400" b="0" spc="-85" dirty="0" smtClean="0">
                          <a:latin typeface="+mj-lt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400" b="0" spc="-135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100" dirty="0" smtClean="0">
                          <a:latin typeface="+mj-lt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B2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400,00</a:t>
                      </a:r>
                      <a:endParaRPr lang="ru-RU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2"/>
                    </a:solidFill>
                  </a:tcPr>
                </a:tc>
              </a:tr>
              <a:tr h="244264">
                <a:tc>
                  <a:txBody>
                    <a:bodyPr/>
                    <a:lstStyle/>
                    <a:p>
                      <a:pPr marL="90805" marR="2197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80" dirty="0" smtClean="0">
                          <a:latin typeface="+mj-lt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400" b="0" spc="-85" dirty="0" smtClean="0">
                          <a:latin typeface="+mj-lt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400" b="0" spc="-135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100" dirty="0" smtClean="0">
                          <a:latin typeface="+mj-lt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B2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2"/>
                    </a:solidFill>
                  </a:tcPr>
                </a:tc>
              </a:tr>
            </a:tbl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" y="76390"/>
            <a:ext cx="1160792" cy="10996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381290"/>
            <a:ext cx="61391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95" dirty="0" smtClean="0"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Безвозмездные показатели  бюджета  Ногайского  муниципального района  на  2024 год </a:t>
            </a:r>
            <a:br>
              <a:rPr lang="ru-RU" sz="1800" b="1" spc="-95" dirty="0" smtClean="0"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800" b="1" spc="-95" dirty="0" smtClean="0"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и плановый период 2025-2026 годов</a:t>
            </a:r>
            <a:endParaRPr sz="1800" b="1" spc="-35" dirty="0"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63180" y="1524000"/>
            <a:ext cx="118237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50" b="1" spc="75" dirty="0" smtClean="0">
                <a:latin typeface="Trebuchet MS" panose="020B0603020202020204" pitchFamily="34" charset="0"/>
                <a:cs typeface="Georgia"/>
              </a:rPr>
              <a:t>тыс.</a:t>
            </a:r>
            <a:r>
              <a:rPr sz="1050" b="1" spc="80" dirty="0" smtClean="0">
                <a:latin typeface="Trebuchet MS" panose="020B0603020202020204" pitchFamily="34" charset="0"/>
                <a:cs typeface="Georgia"/>
              </a:rPr>
              <a:t> </a:t>
            </a:r>
            <a:r>
              <a:rPr sz="1050" b="1" spc="15" dirty="0">
                <a:latin typeface="Trebuchet MS" panose="020B0603020202020204" pitchFamily="34" charset="0"/>
                <a:cs typeface="Georgia"/>
              </a:rPr>
              <a:t>руб.</a:t>
            </a:r>
            <a:endParaRPr sz="1050" dirty="0">
              <a:latin typeface="Trebuchet MS" panose="020B0603020202020204" pitchFamily="34" charset="0"/>
              <a:cs typeface="Georgia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46467"/>
              </p:ext>
            </p:extLst>
          </p:nvPr>
        </p:nvGraphicFramePr>
        <p:xfrm>
          <a:off x="914400" y="1752600"/>
          <a:ext cx="7467600" cy="384818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61277"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</a:t>
                      </a:r>
                    </a:p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доходов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120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9C9C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2024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120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9C9C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2025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120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9C9C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2026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120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9C9C"/>
                    </a:solidFill>
                  </a:tcPr>
                </a:tc>
              </a:tr>
              <a:tr h="863187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БЕЗВОЗМЕЗДНЫЕ</a:t>
                      </a: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ПОСТУПЛЕНИЯ, в том числе:</a:t>
                      </a: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273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342 956,6</a:t>
                      </a:r>
                    </a:p>
                  </a:txBody>
                  <a:tcPr marL="0" marR="0" marT="273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338 837,9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336 563,5</a:t>
                      </a:r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23869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Дотации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бюджетам муниципальных районов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273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72 474,1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273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71 919,5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71 919,5</a:t>
                      </a:r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19141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Субсидии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бюджетам муниципальных районов</a:t>
                      </a: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273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30 214,4</a:t>
                      </a:r>
                    </a:p>
                  </a:txBody>
                  <a:tcPr marL="0" marR="0" marT="273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28 588,8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27 536,2</a:t>
                      </a:r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50912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Субвенции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бюджетам муниципальных районов</a:t>
                      </a: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2794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240 268,1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2794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238 329,6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2794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237 107,8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2794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58213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2794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2794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2794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2794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C9C9C">
                            <a:tint val="66000"/>
                            <a:satMod val="160000"/>
                          </a:srgbClr>
                        </a:gs>
                        <a:gs pos="50000">
                          <a:srgbClr val="6C9C9C">
                            <a:tint val="44500"/>
                            <a:satMod val="160000"/>
                          </a:srgbClr>
                        </a:gs>
                        <a:gs pos="100000">
                          <a:srgbClr val="6C9C9C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2052</TotalTime>
  <Words>834</Words>
  <Application>Microsoft Office PowerPoint</Application>
  <PresentationFormat>Экран (4:3)</PresentationFormat>
  <Paragraphs>221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БЮДЖЕТ ДЛЯ  ГРАЖДАН</vt:lpstr>
      <vt:lpstr>Что такое «Бюджет для граждан»?</vt:lpstr>
      <vt:lpstr>Основные понятия</vt:lpstr>
      <vt:lpstr>Ногайский район   административно-территориальная единица и муниципальное образование (муниципальный район)  в составе Карачаево-Черкесской Республики  Российской Федерации</vt:lpstr>
      <vt:lpstr>Презентация PowerPoint</vt:lpstr>
      <vt:lpstr>Презентация PowerPoint</vt:lpstr>
      <vt:lpstr>Приоритеты формирования бюджета на  2024 год и  плановый период 2025-2026 годов</vt:lpstr>
      <vt:lpstr>Основные  показатели доходной  части  бюджета Ногайского  муниципального  района  на  2024  год и плановый период  2025 - 2026  годов</vt:lpstr>
      <vt:lpstr>Безвозмездные показатели  бюджета  Ногайского  муниципального района  на  2024 год   и плановый период 2025-2026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Nachalnik.T@outlook.com</cp:lastModifiedBy>
  <cp:revision>146</cp:revision>
  <cp:lastPrinted>2024-10-02T13:29:43Z</cp:lastPrinted>
  <dcterms:created xsi:type="dcterms:W3CDTF">2023-02-13T13:17:03Z</dcterms:created>
  <dcterms:modified xsi:type="dcterms:W3CDTF">2024-10-03T06:39:14Z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2022-12-27T00:00:00Z</vt:filetime>
  </property>
  <property fmtid="{D5CDD505-2E9C-101B-9397-08002B2CF9AE}" pid="3" name="Creator">
    <vt:lpwstr>Acrobat PDFMaker 17 для PowerPoint</vt:lpwstr>
  </property>
  <property fmtid="{D5CDD505-2E9C-101B-9397-08002B2CF9AE}" pid="4" name="LastSaved">
    <vt:filetime>2023-02-13T00:00:00Z</vt:filetime>
  </property>
</Properties>
</file>